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2" r:id="rId3"/>
    <p:sldId id="257" r:id="rId4"/>
    <p:sldId id="263" r:id="rId5"/>
    <p:sldId id="268" r:id="rId6"/>
    <p:sldId id="269" r:id="rId7"/>
    <p:sldId id="270" r:id="rId8"/>
    <p:sldId id="271" r:id="rId9"/>
    <p:sldId id="260" r:id="rId10"/>
    <p:sldId id="261" r:id="rId11"/>
    <p:sldId id="264" r:id="rId12"/>
    <p:sldId id="265" r:id="rId13"/>
    <p:sldId id="266" r:id="rId14"/>
    <p:sldId id="267" r:id="rId15"/>
    <p:sldId id="258" r:id="rId16"/>
    <p:sldId id="259" r:id="rId17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66234" autoAdjust="0"/>
  </p:normalViewPr>
  <p:slideViewPr>
    <p:cSldViewPr snapToGrid="0">
      <p:cViewPr varScale="1">
        <p:scale>
          <a:sx n="44" d="100"/>
          <a:sy n="44" d="100"/>
        </p:scale>
        <p:origin x="16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7753B3-8D6E-4940-8643-DDB39DC2004E}" type="datetimeFigureOut">
              <a:rPr lang="en-US" smtClean="0"/>
              <a:t>11/14/2018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FB9B1-06AA-4441-B9D7-69453872873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6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agileproductdesign.com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Frustrant!</a:t>
            </a:r>
          </a:p>
          <a:p>
            <a:r>
              <a:rPr lang="fr-FR" dirty="0"/>
              <a:t>Condensé d’atelier</a:t>
            </a:r>
          </a:p>
          <a:p>
            <a:endParaRPr lang="fr-FR" dirty="0"/>
          </a:p>
          <a:p>
            <a:r>
              <a:rPr lang="fr-FR" dirty="0"/>
              <a:t>Leur niveau en agilité ?</a:t>
            </a:r>
          </a:p>
          <a:p>
            <a:r>
              <a:rPr lang="fr-FR" dirty="0"/>
              <a:t>Notre rôle dans l’atelier : facilitateur</a:t>
            </a:r>
          </a:p>
          <a:p>
            <a:endParaRPr lang="fr-FR" dirty="0"/>
          </a:p>
          <a:p>
            <a:r>
              <a:rPr lang="fr-FR" dirty="0"/>
              <a:t>Pourquoi Story mapping ? Pour se donner une cible, pour commencer à faire l’ossature d’un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B9B1-06AA-4441-B9D7-6945387287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9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FB9B1-06AA-4441-B9D7-6945387287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20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Quels sont les parties prenantes de cette phase ?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amont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aval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Réalisateurs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Approbateurs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Contrôleurs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Personnes qui doivent être informées</a:t>
            </a:r>
          </a:p>
          <a:p>
            <a:r>
              <a:rPr lang="fr-FR" sz="1200" dirty="0"/>
              <a:t>Pourquoi cette phase ?</a:t>
            </a:r>
          </a:p>
          <a:p>
            <a:r>
              <a:rPr lang="fr-FR" sz="1200" dirty="0"/>
              <a:t>Quand est-ce que ca commence ?</a:t>
            </a:r>
          </a:p>
          <a:p>
            <a:r>
              <a:rPr lang="fr-FR" sz="1200" dirty="0"/>
              <a:t>Quand est-ce que ca termine ? </a:t>
            </a:r>
          </a:p>
          <a:p>
            <a:r>
              <a:rPr lang="fr-FR" sz="1200" dirty="0"/>
              <a:t>Quels sont les critères de sortie de cette phase ?</a:t>
            </a:r>
          </a:p>
          <a:p>
            <a:r>
              <a:rPr lang="fr-FR" sz="1200" dirty="0"/>
              <a:t>Quelles sont les contraintes de cette phases ?</a:t>
            </a:r>
          </a:p>
          <a:p>
            <a:r>
              <a:rPr lang="fr-FR" sz="1200" dirty="0"/>
              <a:t>Quels sont les risques de cette phases ?</a:t>
            </a:r>
          </a:p>
          <a:p>
            <a:r>
              <a:rPr lang="fr-FR" sz="1200" dirty="0"/>
              <a:t>Comment est réalisée cette phase ?</a:t>
            </a:r>
          </a:p>
          <a:p>
            <a:r>
              <a:rPr lang="fr-FR" sz="1200" dirty="0"/>
              <a:t>Quelles sont les livrables de cette phase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885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Quels sont les parties prenantes de cette phase ?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amont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aval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Réalisateurs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Approbateurs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Contrôleurs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Personnes qui doivent être informées</a:t>
            </a:r>
          </a:p>
          <a:p>
            <a:r>
              <a:rPr lang="fr-FR" sz="1200" dirty="0"/>
              <a:t>Pourquoi cette phase ?</a:t>
            </a:r>
          </a:p>
          <a:p>
            <a:r>
              <a:rPr lang="fr-FR" sz="1200" dirty="0"/>
              <a:t>Quand est-ce que ca commence ?</a:t>
            </a:r>
          </a:p>
          <a:p>
            <a:r>
              <a:rPr lang="fr-FR" sz="1200" dirty="0"/>
              <a:t>Quand est-ce que ca termine ? </a:t>
            </a:r>
          </a:p>
          <a:p>
            <a:r>
              <a:rPr lang="fr-FR" sz="1200" dirty="0"/>
              <a:t>Quels sont les critères de sortie de cette phase ?</a:t>
            </a:r>
          </a:p>
          <a:p>
            <a:r>
              <a:rPr lang="fr-FR" sz="1200" dirty="0"/>
              <a:t>Quelles sont les contraintes de cette phases ?</a:t>
            </a:r>
          </a:p>
          <a:p>
            <a:r>
              <a:rPr lang="fr-FR" sz="1200" dirty="0"/>
              <a:t>Quels sont les risques de cette phases ?</a:t>
            </a:r>
          </a:p>
          <a:p>
            <a:r>
              <a:rPr lang="fr-FR" sz="1200" dirty="0"/>
              <a:t>Comment est réalisée cette phase ?</a:t>
            </a:r>
          </a:p>
          <a:p>
            <a:r>
              <a:rPr lang="fr-FR" sz="1200" dirty="0"/>
              <a:t>Quelles sont les livrables de cette phase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6264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Quels sont les parties prenantes de cette phase ?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amont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aval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Réalisateurs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Approbateurs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Contrôleurs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Personnes qui doivent être informées</a:t>
            </a:r>
          </a:p>
          <a:p>
            <a:r>
              <a:rPr lang="fr-FR" sz="1200" dirty="0"/>
              <a:t>Pourquoi cette phase ?</a:t>
            </a:r>
          </a:p>
          <a:p>
            <a:r>
              <a:rPr lang="fr-FR" sz="1200" dirty="0"/>
              <a:t>Quand est-ce que ca commence ?</a:t>
            </a:r>
          </a:p>
          <a:p>
            <a:r>
              <a:rPr lang="fr-FR" sz="1200" dirty="0"/>
              <a:t>Quand est-ce que ca termine ? </a:t>
            </a:r>
          </a:p>
          <a:p>
            <a:r>
              <a:rPr lang="fr-FR" sz="1200" dirty="0"/>
              <a:t>Quels sont les critères de sortie de cette phase ?</a:t>
            </a:r>
          </a:p>
          <a:p>
            <a:r>
              <a:rPr lang="fr-FR" sz="1200" dirty="0"/>
              <a:t>Quelles sont les contraintes de cette phases ?</a:t>
            </a:r>
          </a:p>
          <a:p>
            <a:r>
              <a:rPr lang="fr-FR" sz="1200" dirty="0"/>
              <a:t>Quels sont les risques de cette phases ?</a:t>
            </a:r>
          </a:p>
          <a:p>
            <a:r>
              <a:rPr lang="fr-FR" sz="1200" dirty="0"/>
              <a:t>Comment est réalisée cette phase ?</a:t>
            </a:r>
          </a:p>
          <a:p>
            <a:r>
              <a:rPr lang="fr-FR" sz="1200" dirty="0"/>
              <a:t>Quelles sont les livrables de cette phase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8932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dirty="0"/>
              <a:t>Quels sont les parties prenantes de cette phase ?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amont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Acteurs aval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Réalisateurs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Approbateurs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Contrôleurs</a:t>
            </a:r>
          </a:p>
          <a:p>
            <a:pPr marL="285750" indent="-285750">
              <a:buFontTx/>
              <a:buChar char="-"/>
            </a:pPr>
            <a:r>
              <a:rPr lang="fr-FR" sz="1200" dirty="0"/>
              <a:t>Personnes qui doivent être informées</a:t>
            </a:r>
          </a:p>
          <a:p>
            <a:r>
              <a:rPr lang="fr-FR" sz="1200" dirty="0"/>
              <a:t>Pourquoi cette phase ?</a:t>
            </a:r>
          </a:p>
          <a:p>
            <a:r>
              <a:rPr lang="fr-FR" sz="1200" dirty="0"/>
              <a:t>Quand est-ce que ca commence ?</a:t>
            </a:r>
          </a:p>
          <a:p>
            <a:r>
              <a:rPr lang="fr-FR" sz="1200" dirty="0"/>
              <a:t>Quand est-ce que ca termine ? </a:t>
            </a:r>
          </a:p>
          <a:p>
            <a:r>
              <a:rPr lang="fr-FR" sz="1200" dirty="0"/>
              <a:t>Quels sont les critères de sortie de cette phase ?</a:t>
            </a:r>
          </a:p>
          <a:p>
            <a:r>
              <a:rPr lang="fr-FR" sz="1200" dirty="0"/>
              <a:t>Quelles sont les contraintes de cette phases ?</a:t>
            </a:r>
          </a:p>
          <a:p>
            <a:r>
              <a:rPr lang="fr-FR" sz="1200" dirty="0"/>
              <a:t>Quels sont les risques de cette phases ?</a:t>
            </a:r>
          </a:p>
          <a:p>
            <a:r>
              <a:rPr lang="fr-FR" sz="1200" dirty="0"/>
              <a:t>Comment est réalisée cette phase ?</a:t>
            </a:r>
          </a:p>
          <a:p>
            <a:r>
              <a:rPr lang="fr-FR" sz="1200" dirty="0"/>
              <a:t>Quelles sont les livrables de cette phase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0706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Story Mapping, inventé par Jeff Patton (</a:t>
            </a:r>
            <a:r>
              <a:rPr lang="fr-FR" dirty="0">
                <a:hlinkClick r:id="rId3"/>
              </a:rPr>
              <a:t>http://agileproductdesign.com</a:t>
            </a:r>
            <a:r>
              <a:rPr lang="fr-FR" dirty="0"/>
              <a:t>), est une pratique agile d’où l’idée d’en faire une présentation synthétique et visuelle</a:t>
            </a:r>
          </a:p>
          <a:p>
            <a:r>
              <a:rPr lang="fr-FR" dirty="0"/>
              <a:t>L’idée est d’offrir aux Product </a:t>
            </a:r>
            <a:r>
              <a:rPr lang="fr-FR" dirty="0" err="1"/>
              <a:t>Owners</a:t>
            </a:r>
            <a:r>
              <a:rPr lang="fr-FR" dirty="0"/>
              <a:t> une technique très efficace, interactive et visuelle de définition d’un produit. Elle consiste à construire une représentation visuelle ordonnée, en s’appuyant sur la vision utilisateur: ses constituants de base sont donc les activités et tâches que l’utilisateur accomplit avec le système.</a:t>
            </a:r>
          </a:p>
          <a:p>
            <a:r>
              <a:rPr lang="fr-FR" dirty="0"/>
              <a:t>Cela représente :</a:t>
            </a:r>
          </a:p>
          <a:p>
            <a:pPr marL="171450" indent="-171450">
              <a:buFontTx/>
              <a:buChar char="-"/>
            </a:pPr>
            <a:r>
              <a:rPr lang="fr-FR" dirty="0"/>
              <a:t>Le workflow complet d’utilisation du système qu’on veut créer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Les différents niveaux de nécessité des tâches à effectuer pour le produit</a:t>
            </a:r>
          </a:p>
          <a:p>
            <a:pPr marL="171450" indent="-171450">
              <a:buFontTx/>
              <a:buChar char="-"/>
            </a:pPr>
            <a:r>
              <a:rPr lang="fr-FR" dirty="0"/>
              <a:t>Les activités générales du </a:t>
            </a:r>
            <a:r>
              <a:rPr lang="fr-FR" dirty="0" err="1"/>
              <a:t>worflow</a:t>
            </a:r>
            <a:endParaRPr lang="fr-F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Les utilisateurs par activités du </a:t>
            </a:r>
            <a:r>
              <a:rPr lang="fr-FR" dirty="0" err="1"/>
              <a:t>worflow</a:t>
            </a:r>
            <a:endParaRPr lang="fr-FR" dirty="0"/>
          </a:p>
          <a:p>
            <a:pPr marL="171450" indent="-171450">
              <a:buFontTx/>
              <a:buChar char="-"/>
            </a:pPr>
            <a:r>
              <a:rPr lang="fr-FR" dirty="0"/>
              <a:t>Les résultats tangibles attendus</a:t>
            </a:r>
          </a:p>
          <a:p>
            <a:pPr marL="171450" indent="-171450">
              <a:buFontTx/>
              <a:buChar char="-"/>
            </a:pPr>
            <a:endParaRPr lang="fr-FR" dirty="0"/>
          </a:p>
          <a:p>
            <a:pPr marL="0" indent="0">
              <a:buFontTx/>
              <a:buNone/>
            </a:pPr>
            <a:r>
              <a:rPr lang="fr-FR" dirty="0"/>
              <a:t>Et on peut aller jusqu’à l’identification </a:t>
            </a:r>
          </a:p>
          <a:p>
            <a:pPr marL="171450" indent="-171450">
              <a:buFontTx/>
              <a:buChar char="-"/>
            </a:pPr>
            <a:r>
              <a:rPr lang="fr-FR" dirty="0"/>
              <a:t>des relations entre stories de haut niveau et leurs “enfants”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/>
              <a:t>un contenu ordonné de releases</a:t>
            </a:r>
          </a:p>
          <a:p>
            <a:pPr marL="0" indent="0">
              <a:buFontTx/>
              <a:buNone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5648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77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DF5AF2-5478-4905-8036-786F986B71CF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5184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E1B897A-C76E-453C-B6DF-6DBEBDB8B1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280E7A0-ADF8-4F8E-9814-7662CE6E00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602" y="3416110"/>
            <a:ext cx="2600796" cy="2507041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29BB3D58-7B74-4746-BA02-1F6E95981C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195762"/>
            <a:ext cx="12192000" cy="9477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1"/>
            </a:lvl1pPr>
          </a:lstStyle>
          <a:p>
            <a:pPr lvl="0"/>
            <a:r>
              <a:rPr lang="fr-FR" dirty="0"/>
              <a:t>INSERER TITRE</a:t>
            </a:r>
          </a:p>
        </p:txBody>
      </p:sp>
    </p:spTree>
    <p:extLst>
      <p:ext uri="{BB962C8B-B14F-4D97-AF65-F5344CB8AC3E}">
        <p14:creationId xmlns:p14="http://schemas.microsoft.com/office/powerpoint/2010/main" val="2044105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5242E75E-528E-439C-B6C3-E11C648E6B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8" t="188" r="69719" b="-188"/>
          <a:stretch/>
        </p:blipFill>
        <p:spPr>
          <a:xfrm>
            <a:off x="5217108" y="0"/>
            <a:ext cx="175778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F2E47A-D8B0-4093-9CA9-DA81A0B9156E}"/>
              </a:ext>
            </a:extLst>
          </p:cNvPr>
          <p:cNvSpPr/>
          <p:nvPr userDrawn="1"/>
        </p:nvSpPr>
        <p:spPr>
          <a:xfrm>
            <a:off x="5217110" y="0"/>
            <a:ext cx="1757779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5D55230-AFA9-458B-9EBC-51654F0E6E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49" y="3028221"/>
            <a:ext cx="810701" cy="801558"/>
          </a:xfrm>
          <a:prstGeom prst="rect">
            <a:avLst/>
          </a:prstGeom>
        </p:spPr>
      </p:pic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BDFD7CD-8018-4A26-BF8C-782F4066F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475765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1FD70A3-DCF8-46BD-9911-58A509801DFD}"/>
              </a:ext>
            </a:extLst>
          </p:cNvPr>
          <p:cNvCxnSpPr>
            <a:cxnSpLocks/>
          </p:cNvCxnSpPr>
          <p:nvPr userDrawn="1"/>
        </p:nvCxnSpPr>
        <p:spPr>
          <a:xfrm>
            <a:off x="163483" y="1382069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C8A9706-A1A5-4770-8818-25264C08F076}"/>
              </a:ext>
            </a:extLst>
          </p:cNvPr>
          <p:cNvCxnSpPr>
            <a:cxnSpLocks/>
          </p:cNvCxnSpPr>
          <p:nvPr userDrawn="1"/>
        </p:nvCxnSpPr>
        <p:spPr>
          <a:xfrm>
            <a:off x="7226421" y="1448571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2B1ABFC-CCC9-4D2D-8F03-1EA4048AEE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3" y="1579418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A52E0BAE-573A-4399-B2AC-DE7D0C714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1417" y="1579417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</p:spTree>
    <p:extLst>
      <p:ext uri="{BB962C8B-B14F-4D97-AF65-F5344CB8AC3E}">
        <p14:creationId xmlns:p14="http://schemas.microsoft.com/office/powerpoint/2010/main" val="582690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BDFD7CD-8018-4A26-BF8C-782F4066F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475765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1FD70A3-DCF8-46BD-9911-58A509801DFD}"/>
              </a:ext>
            </a:extLst>
          </p:cNvPr>
          <p:cNvCxnSpPr>
            <a:cxnSpLocks/>
          </p:cNvCxnSpPr>
          <p:nvPr userDrawn="1"/>
        </p:nvCxnSpPr>
        <p:spPr>
          <a:xfrm>
            <a:off x="163483" y="1382069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C8A9706-A1A5-4770-8818-25264C08F076}"/>
              </a:ext>
            </a:extLst>
          </p:cNvPr>
          <p:cNvCxnSpPr>
            <a:cxnSpLocks/>
          </p:cNvCxnSpPr>
          <p:nvPr userDrawn="1"/>
        </p:nvCxnSpPr>
        <p:spPr>
          <a:xfrm>
            <a:off x="7226421" y="1448571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2B1ABFC-CCC9-4D2D-8F03-1EA4048AEE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3" y="1579418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A52E0BAE-573A-4399-B2AC-DE7D0C714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1417" y="1579417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95684E1-C31F-4667-976D-C4346EEE7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10" r="53589"/>
          <a:stretch/>
        </p:blipFill>
        <p:spPr>
          <a:xfrm>
            <a:off x="5217109" y="0"/>
            <a:ext cx="175778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D9B2B-1103-4002-A633-0EF07A05EA13}"/>
              </a:ext>
            </a:extLst>
          </p:cNvPr>
          <p:cNvSpPr/>
          <p:nvPr userDrawn="1"/>
        </p:nvSpPr>
        <p:spPr>
          <a:xfrm>
            <a:off x="5217110" y="0"/>
            <a:ext cx="1757779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486060D-F9DC-4DBF-9EE6-BC432B6B698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49" y="3028221"/>
            <a:ext cx="810701" cy="8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71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3FC5507D-757C-4CF0-B9E2-23CF6744D7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1" r="42791"/>
          <a:stretch/>
        </p:blipFill>
        <p:spPr>
          <a:xfrm>
            <a:off x="5217110" y="0"/>
            <a:ext cx="1757779" cy="6858000"/>
          </a:xfrm>
          <a:prstGeom prst="rect">
            <a:avLst/>
          </a:prstGeom>
        </p:spPr>
      </p:pic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BDFD7CD-8018-4A26-BF8C-782F4066F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475765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1FD70A3-DCF8-46BD-9911-58A509801DFD}"/>
              </a:ext>
            </a:extLst>
          </p:cNvPr>
          <p:cNvCxnSpPr>
            <a:cxnSpLocks/>
          </p:cNvCxnSpPr>
          <p:nvPr userDrawn="1"/>
        </p:nvCxnSpPr>
        <p:spPr>
          <a:xfrm>
            <a:off x="163483" y="1382069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C8A9706-A1A5-4770-8818-25264C08F076}"/>
              </a:ext>
            </a:extLst>
          </p:cNvPr>
          <p:cNvCxnSpPr>
            <a:cxnSpLocks/>
          </p:cNvCxnSpPr>
          <p:nvPr userDrawn="1"/>
        </p:nvCxnSpPr>
        <p:spPr>
          <a:xfrm>
            <a:off x="7226421" y="1448571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2B1ABFC-CCC9-4D2D-8F03-1EA4048AEE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3" y="1579418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A52E0BAE-573A-4399-B2AC-DE7D0C714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1417" y="1579417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6EFDC0-8628-463B-A172-FE928BC40F94}"/>
              </a:ext>
            </a:extLst>
          </p:cNvPr>
          <p:cNvSpPr/>
          <p:nvPr userDrawn="1"/>
        </p:nvSpPr>
        <p:spPr>
          <a:xfrm>
            <a:off x="5217110" y="0"/>
            <a:ext cx="1757779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4374311-48CA-45BB-A436-E3501DD90DA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49" y="3028221"/>
            <a:ext cx="810701" cy="8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04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D1CEFFD1-96E5-403D-A352-4519353C5D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56" r="33721"/>
          <a:stretch/>
        </p:blipFill>
        <p:spPr>
          <a:xfrm>
            <a:off x="5217106" y="0"/>
            <a:ext cx="1757781" cy="6858000"/>
          </a:xfrm>
          <a:prstGeom prst="rect">
            <a:avLst/>
          </a:prstGeom>
        </p:spPr>
      </p:pic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BDFD7CD-8018-4A26-BF8C-782F4066F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475765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1FD70A3-DCF8-46BD-9911-58A509801DFD}"/>
              </a:ext>
            </a:extLst>
          </p:cNvPr>
          <p:cNvCxnSpPr>
            <a:cxnSpLocks/>
          </p:cNvCxnSpPr>
          <p:nvPr userDrawn="1"/>
        </p:nvCxnSpPr>
        <p:spPr>
          <a:xfrm>
            <a:off x="163483" y="1382069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C8A9706-A1A5-4770-8818-25264C08F076}"/>
              </a:ext>
            </a:extLst>
          </p:cNvPr>
          <p:cNvCxnSpPr>
            <a:cxnSpLocks/>
          </p:cNvCxnSpPr>
          <p:nvPr userDrawn="1"/>
        </p:nvCxnSpPr>
        <p:spPr>
          <a:xfrm>
            <a:off x="7226421" y="1448571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2B1ABFC-CCC9-4D2D-8F03-1EA4048AEE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3" y="1579418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A52E0BAE-573A-4399-B2AC-DE7D0C714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1417" y="1579417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0775C3-4279-46F1-BA01-A93F2A85A0C1}"/>
              </a:ext>
            </a:extLst>
          </p:cNvPr>
          <p:cNvSpPr/>
          <p:nvPr userDrawn="1"/>
        </p:nvSpPr>
        <p:spPr>
          <a:xfrm>
            <a:off x="5217109" y="0"/>
            <a:ext cx="1757779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EC45F2C-704C-41EE-BDB6-2D5AF85FFE1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49" y="3028221"/>
            <a:ext cx="810701" cy="8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453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07E60DC8-A04B-48BE-88E7-7ECB8312B95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38" r="39975"/>
          <a:stretch/>
        </p:blipFill>
        <p:spPr>
          <a:xfrm>
            <a:off x="5217108" y="0"/>
            <a:ext cx="1757780" cy="6858000"/>
          </a:xfrm>
          <a:prstGeom prst="rect">
            <a:avLst/>
          </a:prstGeom>
        </p:spPr>
      </p:pic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FBDFD7CD-8018-4A26-BF8C-782F4066FF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475765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1FD70A3-DCF8-46BD-9911-58A509801DFD}"/>
              </a:ext>
            </a:extLst>
          </p:cNvPr>
          <p:cNvCxnSpPr>
            <a:cxnSpLocks/>
          </p:cNvCxnSpPr>
          <p:nvPr userDrawn="1"/>
        </p:nvCxnSpPr>
        <p:spPr>
          <a:xfrm>
            <a:off x="163483" y="1382069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4C8A9706-A1A5-4770-8818-25264C08F076}"/>
              </a:ext>
            </a:extLst>
          </p:cNvPr>
          <p:cNvCxnSpPr>
            <a:cxnSpLocks/>
          </p:cNvCxnSpPr>
          <p:nvPr userDrawn="1"/>
        </p:nvCxnSpPr>
        <p:spPr>
          <a:xfrm>
            <a:off x="7226421" y="1448571"/>
            <a:ext cx="4807645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Espace réservé du texte 8">
            <a:extLst>
              <a:ext uri="{FF2B5EF4-FFF2-40B4-BE49-F238E27FC236}">
                <a16:creationId xmlns:a16="http://schemas.microsoft.com/office/drawing/2014/main" id="{02B1ABFC-CCC9-4D2D-8F03-1EA4048AEED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3" y="1579418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du texte 8">
            <a:extLst>
              <a:ext uri="{FF2B5EF4-FFF2-40B4-BE49-F238E27FC236}">
                <a16:creationId xmlns:a16="http://schemas.microsoft.com/office/drawing/2014/main" id="{A52E0BAE-573A-4399-B2AC-DE7D0C7141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251417" y="1579417"/>
            <a:ext cx="4757652" cy="40815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A46EA4-AF5C-476A-8960-19ECBB321FCA}"/>
              </a:ext>
            </a:extLst>
          </p:cNvPr>
          <p:cNvSpPr/>
          <p:nvPr userDrawn="1"/>
        </p:nvSpPr>
        <p:spPr>
          <a:xfrm>
            <a:off x="5217109" y="0"/>
            <a:ext cx="1757779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CC262DE3-84A9-4A03-8111-4884167BD8B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49" y="3028221"/>
            <a:ext cx="810701" cy="8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3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FB1025F9-FB4D-4372-805F-E208485B42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6" t="-4" r="34530" b="4"/>
          <a:stretch/>
        </p:blipFill>
        <p:spPr>
          <a:xfrm>
            <a:off x="0" y="0"/>
            <a:ext cx="3693442" cy="685769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F1688F-7D00-4B4A-9919-8A50E6318739}"/>
              </a:ext>
            </a:extLst>
          </p:cNvPr>
          <p:cNvSpPr/>
          <p:nvPr userDrawn="1"/>
        </p:nvSpPr>
        <p:spPr>
          <a:xfrm>
            <a:off x="-4770" y="-306"/>
            <a:ext cx="3693442" cy="6858000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93051D73-5141-45DA-AE32-A75E395D6F5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4" y="5896592"/>
            <a:ext cx="855730" cy="824883"/>
          </a:xfrm>
          <a:prstGeom prst="rect">
            <a:avLst/>
          </a:prstGeom>
        </p:spPr>
      </p:pic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8E396FAB-D1C5-4BDA-92C5-0DB7A0C6EC45}"/>
              </a:ext>
            </a:extLst>
          </p:cNvPr>
          <p:cNvCxnSpPr/>
          <p:nvPr userDrawn="1"/>
        </p:nvCxnSpPr>
        <p:spPr>
          <a:xfrm>
            <a:off x="7377344" y="-306"/>
            <a:ext cx="0" cy="6858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id="{9F2F7388-5E0B-43D4-A884-5B9A82B6A01F}"/>
              </a:ext>
            </a:extLst>
          </p:cNvPr>
          <p:cNvSpPr/>
          <p:nvPr userDrawn="1"/>
        </p:nvSpPr>
        <p:spPr>
          <a:xfrm rot="10800000">
            <a:off x="7208759" y="5868115"/>
            <a:ext cx="337167" cy="295774"/>
          </a:xfrm>
          <a:prstGeom prst="triangle">
            <a:avLst/>
          </a:prstGeom>
          <a:solidFill>
            <a:srgbClr val="7AD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4" name="Triangle isocèle 23">
            <a:extLst>
              <a:ext uri="{FF2B5EF4-FFF2-40B4-BE49-F238E27FC236}">
                <a16:creationId xmlns:a16="http://schemas.microsoft.com/office/drawing/2014/main" id="{D9461807-899C-46EB-AB09-BAD83668276E}"/>
              </a:ext>
            </a:extLst>
          </p:cNvPr>
          <p:cNvSpPr/>
          <p:nvPr userDrawn="1"/>
        </p:nvSpPr>
        <p:spPr>
          <a:xfrm rot="10800000">
            <a:off x="7206422" y="4206591"/>
            <a:ext cx="337167" cy="295774"/>
          </a:xfrm>
          <a:prstGeom prst="triangle">
            <a:avLst/>
          </a:prstGeom>
          <a:solidFill>
            <a:srgbClr val="52D4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5" name="Triangle isocèle 24">
            <a:extLst>
              <a:ext uri="{FF2B5EF4-FFF2-40B4-BE49-F238E27FC236}">
                <a16:creationId xmlns:a16="http://schemas.microsoft.com/office/drawing/2014/main" id="{AA8C8655-4288-42E6-926C-729F629596D1}"/>
              </a:ext>
            </a:extLst>
          </p:cNvPr>
          <p:cNvSpPr/>
          <p:nvPr userDrawn="1"/>
        </p:nvSpPr>
        <p:spPr>
          <a:xfrm rot="10800000">
            <a:off x="7206423" y="3054123"/>
            <a:ext cx="337167" cy="295774"/>
          </a:xfrm>
          <a:prstGeom prst="triangle">
            <a:avLst/>
          </a:prstGeom>
          <a:solidFill>
            <a:srgbClr val="00C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6" name="Triangle isocèle 25">
            <a:extLst>
              <a:ext uri="{FF2B5EF4-FFF2-40B4-BE49-F238E27FC236}">
                <a16:creationId xmlns:a16="http://schemas.microsoft.com/office/drawing/2014/main" id="{CE800915-75BC-49F5-9912-A4055CD2F4CF}"/>
              </a:ext>
            </a:extLst>
          </p:cNvPr>
          <p:cNvSpPr/>
          <p:nvPr userDrawn="1"/>
        </p:nvSpPr>
        <p:spPr>
          <a:xfrm rot="10800000">
            <a:off x="7206422" y="1784183"/>
            <a:ext cx="337167" cy="295774"/>
          </a:xfrm>
          <a:prstGeom prst="triangle">
            <a:avLst/>
          </a:prstGeom>
          <a:solidFill>
            <a:srgbClr val="3CBE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7" name="Triangle isocèle 26">
            <a:extLst>
              <a:ext uri="{FF2B5EF4-FFF2-40B4-BE49-F238E27FC236}">
                <a16:creationId xmlns:a16="http://schemas.microsoft.com/office/drawing/2014/main" id="{74814C37-3231-448C-A584-782BF991DCCA}"/>
              </a:ext>
            </a:extLst>
          </p:cNvPr>
          <p:cNvSpPr/>
          <p:nvPr userDrawn="1"/>
        </p:nvSpPr>
        <p:spPr>
          <a:xfrm rot="10800000">
            <a:off x="7206423" y="672961"/>
            <a:ext cx="337167" cy="295774"/>
          </a:xfrm>
          <a:prstGeom prst="triangle">
            <a:avLst/>
          </a:prstGeom>
          <a:solidFill>
            <a:srgbClr val="29CC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/>
          </a:p>
        </p:txBody>
      </p:sp>
      <p:sp>
        <p:nvSpPr>
          <p:cNvPr id="29" name="Espace réservé du texte 28">
            <a:extLst>
              <a:ext uri="{FF2B5EF4-FFF2-40B4-BE49-F238E27FC236}">
                <a16:creationId xmlns:a16="http://schemas.microsoft.com/office/drawing/2014/main" id="{CE82239D-D4C0-4D61-A698-66FF0FDFBAE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3801" y="727839"/>
            <a:ext cx="3416300" cy="481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0" name="Espace réservé du texte 28">
            <a:extLst>
              <a:ext uri="{FF2B5EF4-FFF2-40B4-BE49-F238E27FC236}">
                <a16:creationId xmlns:a16="http://schemas.microsoft.com/office/drawing/2014/main" id="{9C050062-55E5-4623-B22E-3A8BBD855B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44" y="1406602"/>
            <a:ext cx="3416300" cy="4817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12927361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65F895AE-CEF3-442E-8E43-62A66F7499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5"/>
          <a:stretch/>
        </p:blipFill>
        <p:spPr>
          <a:xfrm>
            <a:off x="0" y="-21194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D3FF326-06AC-450A-BDE9-AC58E617F178}"/>
              </a:ext>
            </a:extLst>
          </p:cNvPr>
          <p:cNvSpPr/>
          <p:nvPr userDrawn="1"/>
        </p:nvSpPr>
        <p:spPr>
          <a:xfrm>
            <a:off x="0" y="-15866"/>
            <a:ext cx="12192000" cy="68580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C5E94AA-EE69-4F72-878F-E3ED6AF85505}"/>
              </a:ext>
            </a:extLst>
          </p:cNvPr>
          <p:cNvSpPr txBox="1"/>
          <p:nvPr userDrawn="1"/>
        </p:nvSpPr>
        <p:spPr>
          <a:xfrm>
            <a:off x="4244106" y="5115814"/>
            <a:ext cx="38862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www.kaizen-solutions.net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--</a:t>
            </a:r>
          </a:p>
          <a:p>
            <a:pPr algn="ctr"/>
            <a:r>
              <a:rPr lang="fr-FR" sz="16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contact@kaizen-solutions.net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C5C93BC-1600-42FE-98A0-CD398A43150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348" y="6151418"/>
            <a:ext cx="457702" cy="4945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2ABBB6-9293-42D8-BAF1-DF0AF0C5822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43" y="6151418"/>
            <a:ext cx="484743" cy="494564"/>
          </a:xfrm>
          <a:prstGeom prst="rect">
            <a:avLst/>
          </a:prstGeom>
        </p:spPr>
      </p:pic>
      <p:sp>
        <p:nvSpPr>
          <p:cNvPr id="11" name="Espace réservé du texte 28">
            <a:extLst>
              <a:ext uri="{FF2B5EF4-FFF2-40B4-BE49-F238E27FC236}">
                <a16:creationId xmlns:a16="http://schemas.microsoft.com/office/drawing/2014/main" id="{786B1993-A56D-4EDE-820F-88156A3F017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992025"/>
            <a:ext cx="12192000" cy="103206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MERCI !</a:t>
            </a:r>
          </a:p>
        </p:txBody>
      </p:sp>
      <p:sp>
        <p:nvSpPr>
          <p:cNvPr id="12" name="Espace réservé du texte 28">
            <a:extLst>
              <a:ext uri="{FF2B5EF4-FFF2-40B4-BE49-F238E27FC236}">
                <a16:creationId xmlns:a16="http://schemas.microsoft.com/office/drawing/2014/main" id="{CF53B072-4638-4746-9BD5-01195B6A3E9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304953"/>
            <a:ext cx="12192000" cy="14156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Prénom NOM</a:t>
            </a:r>
          </a:p>
          <a:p>
            <a:pPr lvl="0"/>
            <a:r>
              <a:rPr lang="fr-FR" dirty="0"/>
              <a:t>Titre</a:t>
            </a:r>
          </a:p>
          <a:p>
            <a:pPr lvl="0"/>
            <a:r>
              <a:rPr lang="fr-FR" dirty="0"/>
              <a:t>00.00.00.00.00</a:t>
            </a:r>
          </a:p>
          <a:p>
            <a:pPr lvl="0"/>
            <a:r>
              <a:rPr lang="fr-FR" dirty="0"/>
              <a:t>Prénom.nom@kaizen-solutions.net</a:t>
            </a:r>
          </a:p>
          <a:p>
            <a:pPr lvl="0"/>
            <a:endParaRPr lang="fr-FR" dirty="0"/>
          </a:p>
        </p:txBody>
      </p:sp>
      <p:sp>
        <p:nvSpPr>
          <p:cNvPr id="15" name="Espace réservé du texte 28">
            <a:extLst>
              <a:ext uri="{FF2B5EF4-FFF2-40B4-BE49-F238E27FC236}">
                <a16:creationId xmlns:a16="http://schemas.microsoft.com/office/drawing/2014/main" id="{35C0B77A-1EEB-438C-A0ED-7C544373AC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001442"/>
            <a:ext cx="12192000" cy="14156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KAIZEN SOLUTIONS</a:t>
            </a:r>
          </a:p>
          <a:p>
            <a:pPr lvl="0"/>
            <a:r>
              <a:rPr lang="fr-FR" dirty="0"/>
              <a:t>Adresse </a:t>
            </a:r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00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4325054A-5779-4E5F-8C88-BBD41029CD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451" y="1869364"/>
            <a:ext cx="4121253" cy="3621338"/>
          </a:xfrm>
          <a:prstGeom prst="rect">
            <a:avLst/>
          </a:prstGeom>
        </p:spPr>
      </p:pic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17BD9E3-F095-493F-908B-D6127E6B34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2154"/>
            <a:ext cx="12192000" cy="565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143754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8">
            <a:extLst>
              <a:ext uri="{FF2B5EF4-FFF2-40B4-BE49-F238E27FC236}">
                <a16:creationId xmlns:a16="http://schemas.microsoft.com/office/drawing/2014/main" id="{C792ECA5-05B1-4275-B89B-F3CFCB94CB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82154"/>
            <a:ext cx="12192000" cy="5651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F8F0F5A6-A20A-4474-8F25-D12AF2C7B50B}"/>
              </a:ext>
            </a:extLst>
          </p:cNvPr>
          <p:cNvSpPr/>
          <p:nvPr userDrawn="1"/>
        </p:nvSpPr>
        <p:spPr>
          <a:xfrm>
            <a:off x="6454757" y="2019674"/>
            <a:ext cx="5348847" cy="2553607"/>
          </a:xfrm>
          <a:prstGeom prst="rightArrow">
            <a:avLst/>
          </a:prstGeom>
          <a:solidFill>
            <a:srgbClr val="3CBE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F707FE6-93B6-4C81-A997-B637129768B6}"/>
              </a:ext>
            </a:extLst>
          </p:cNvPr>
          <p:cNvGrpSpPr/>
          <p:nvPr userDrawn="1"/>
        </p:nvGrpSpPr>
        <p:grpSpPr>
          <a:xfrm>
            <a:off x="574834" y="690765"/>
            <a:ext cx="10415724" cy="5161396"/>
            <a:chOff x="625136" y="-1047563"/>
            <a:chExt cx="12726879" cy="7210439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0F95D38C-BB40-4699-A911-DF81D5AB7D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3345"/>
            <a:stretch/>
          </p:blipFill>
          <p:spPr>
            <a:xfrm>
              <a:off x="625136" y="-1047563"/>
              <a:ext cx="12726879" cy="7210439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31F42D-76D5-4846-B3DA-B560135DF228}"/>
                </a:ext>
              </a:extLst>
            </p:cNvPr>
            <p:cNvSpPr/>
            <p:nvPr/>
          </p:nvSpPr>
          <p:spPr>
            <a:xfrm>
              <a:off x="2441359" y="701336"/>
              <a:ext cx="6107837" cy="348892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216383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98FC66-3AB8-4942-B069-B2E8CC97B4CA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CBE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B48DDF49-BC63-47EF-9DF4-9021726C9F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5985" y="382154"/>
            <a:ext cx="570253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1" name="Espace réservé du texte 8">
            <a:extLst>
              <a:ext uri="{FF2B5EF4-FFF2-40B4-BE49-F238E27FC236}">
                <a16:creationId xmlns:a16="http://schemas.microsoft.com/office/drawing/2014/main" id="{11181C6B-CBF5-4987-B04C-BD5FB3259B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570253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du texte 8">
            <a:extLst>
              <a:ext uri="{FF2B5EF4-FFF2-40B4-BE49-F238E27FC236}">
                <a16:creationId xmlns:a16="http://schemas.microsoft.com/office/drawing/2014/main" id="{4E9989F2-56B0-4F2F-BFCB-4F59DA991DD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325985" y="1329458"/>
            <a:ext cx="5702532" cy="51463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5" name="Espace réservé pour une image  14">
            <a:extLst>
              <a:ext uri="{FF2B5EF4-FFF2-40B4-BE49-F238E27FC236}">
                <a16:creationId xmlns:a16="http://schemas.microsoft.com/office/drawing/2014/main" id="{2D152728-54F5-4A71-B0EA-9FD4AB6F0B5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281" y="1329458"/>
            <a:ext cx="5702532" cy="5145955"/>
          </a:xfrm>
          <a:prstGeom prst="rect">
            <a:avLst/>
          </a:prstGeo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023691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1CB8CF2A-E034-448A-B429-CF2592DE5538}"/>
              </a:ext>
            </a:extLst>
          </p:cNvPr>
          <p:cNvGrpSpPr/>
          <p:nvPr userDrawn="1"/>
        </p:nvGrpSpPr>
        <p:grpSpPr>
          <a:xfrm>
            <a:off x="6867984" y="1519350"/>
            <a:ext cx="4462808" cy="4644673"/>
            <a:chOff x="626209" y="1494710"/>
            <a:chExt cx="4462808" cy="4644673"/>
          </a:xfrm>
        </p:grpSpPr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9026BFE-8DAA-403E-A8CE-6285FA0A8B00}"/>
                </a:ext>
              </a:extLst>
            </p:cNvPr>
            <p:cNvSpPr/>
            <p:nvPr/>
          </p:nvSpPr>
          <p:spPr>
            <a:xfrm>
              <a:off x="3734919" y="3967609"/>
              <a:ext cx="1308100" cy="1308100"/>
            </a:xfrm>
            <a:prstGeom prst="ellipse">
              <a:avLst/>
            </a:prstGeom>
            <a:solidFill>
              <a:srgbClr val="3CBE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6FC31A79-4636-497C-B856-34C51A94964B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1405892" y="2611243"/>
              <a:ext cx="990267" cy="175755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A881535C-3F46-4E98-BA6B-94063051AD5A}"/>
                </a:ext>
              </a:extLst>
            </p:cNvPr>
            <p:cNvCxnSpPr>
              <a:cxnSpLocks/>
            </p:cNvCxnSpPr>
            <p:nvPr/>
          </p:nvCxnSpPr>
          <p:spPr>
            <a:xfrm>
              <a:off x="2972126" y="2451652"/>
              <a:ext cx="1138453" cy="160353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31C4B61A-5BBA-4B5E-80A7-369CA3C539F8}"/>
                </a:ext>
              </a:extLst>
            </p:cNvPr>
            <p:cNvCxnSpPr>
              <a:cxnSpLocks/>
              <a:stCxn id="11" idx="2"/>
              <a:endCxn id="15" idx="6"/>
            </p:cNvCxnSpPr>
            <p:nvPr/>
          </p:nvCxnSpPr>
          <p:spPr>
            <a:xfrm flipH="1">
              <a:off x="2020499" y="4621659"/>
              <a:ext cx="171442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A2D4DD94-7C7A-49CC-8CA9-CA5838A378D2}"/>
                </a:ext>
              </a:extLst>
            </p:cNvPr>
            <p:cNvSpPr/>
            <p:nvPr/>
          </p:nvSpPr>
          <p:spPr>
            <a:xfrm>
              <a:off x="712399" y="3967609"/>
              <a:ext cx="1308100" cy="1308100"/>
            </a:xfrm>
            <a:prstGeom prst="ellipse">
              <a:avLst/>
            </a:prstGeom>
            <a:solidFill>
              <a:srgbClr val="29CC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B9D4EFD-CC9C-4270-9F55-D63E9BB0B21F}"/>
                </a:ext>
              </a:extLst>
            </p:cNvPr>
            <p:cNvSpPr/>
            <p:nvPr/>
          </p:nvSpPr>
          <p:spPr>
            <a:xfrm>
              <a:off x="2204592" y="1494710"/>
              <a:ext cx="1308100" cy="1308100"/>
            </a:xfrm>
            <a:prstGeom prst="ellipse">
              <a:avLst/>
            </a:prstGeom>
            <a:solidFill>
              <a:srgbClr val="00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F9C00C9A-8B30-4DB4-8D59-E8BEBC723A3E}"/>
                </a:ext>
              </a:extLst>
            </p:cNvPr>
            <p:cNvSpPr/>
            <p:nvPr/>
          </p:nvSpPr>
          <p:spPr>
            <a:xfrm>
              <a:off x="3780917" y="2235255"/>
              <a:ext cx="1308100" cy="1308100"/>
            </a:xfrm>
            <a:prstGeom prst="ellipse">
              <a:avLst/>
            </a:prstGeom>
            <a:solidFill>
              <a:srgbClr val="A3DE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b="1" dirty="0"/>
            </a:p>
          </p:txBody>
        </p:sp>
        <p:sp>
          <p:nvSpPr>
            <p:cNvPr id="18" name="Ellipse 17">
              <a:extLst>
                <a:ext uri="{FF2B5EF4-FFF2-40B4-BE49-F238E27FC236}">
                  <a16:creationId xmlns:a16="http://schemas.microsoft.com/office/drawing/2014/main" id="{0AFB90C6-4AA7-4DD8-AF62-FEA79661E296}"/>
                </a:ext>
              </a:extLst>
            </p:cNvPr>
            <p:cNvSpPr/>
            <p:nvPr/>
          </p:nvSpPr>
          <p:spPr>
            <a:xfrm>
              <a:off x="2269657" y="4831283"/>
              <a:ext cx="1308100" cy="1308100"/>
            </a:xfrm>
            <a:prstGeom prst="ellipse">
              <a:avLst/>
            </a:prstGeom>
            <a:solidFill>
              <a:srgbClr val="7AD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0C996C8E-4887-4B1B-904E-0171477AFCCE}"/>
                </a:ext>
              </a:extLst>
            </p:cNvPr>
            <p:cNvSpPr/>
            <p:nvPr/>
          </p:nvSpPr>
          <p:spPr>
            <a:xfrm>
              <a:off x="626209" y="2235255"/>
              <a:ext cx="1308100" cy="1308100"/>
            </a:xfrm>
            <a:prstGeom prst="ellipse">
              <a:avLst/>
            </a:prstGeom>
            <a:solidFill>
              <a:srgbClr val="52D4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CC82E460-871E-406A-907B-CC8222E3F704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3CBE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space réservé du texte 8">
            <a:extLst>
              <a:ext uri="{FF2B5EF4-FFF2-40B4-BE49-F238E27FC236}">
                <a16:creationId xmlns:a16="http://schemas.microsoft.com/office/drawing/2014/main" id="{9C4EBCAF-A4CB-4680-B86C-CBB615359D0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483" y="382154"/>
            <a:ext cx="570253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2" name="Espace réservé du texte 8">
            <a:extLst>
              <a:ext uri="{FF2B5EF4-FFF2-40B4-BE49-F238E27FC236}">
                <a16:creationId xmlns:a16="http://schemas.microsoft.com/office/drawing/2014/main" id="{847B0574-6168-469C-BC2E-EAC97DE9C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5985" y="382154"/>
            <a:ext cx="5702532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33" name="Espace réservé du texte 8">
            <a:extLst>
              <a:ext uri="{FF2B5EF4-FFF2-40B4-BE49-F238E27FC236}">
                <a16:creationId xmlns:a16="http://schemas.microsoft.com/office/drawing/2014/main" id="{78CBA0CA-FED6-42C8-9DA0-EA6BC3C3104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3483" y="1329458"/>
            <a:ext cx="5702532" cy="5146388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b="0"/>
            </a:lvl1pPr>
          </a:lstStyle>
          <a:p>
            <a:pPr lvl="0"/>
            <a:r>
              <a:rPr lang="fr-FR" dirty="0"/>
              <a:t>Texte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1A5A45B6-9F81-41D4-8C20-08845CF101B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4" y="5896592"/>
            <a:ext cx="855731" cy="8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25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9294A7E-6D47-45B3-8EE8-1DFE4268D96A}"/>
              </a:ext>
            </a:extLst>
          </p:cNvPr>
          <p:cNvSpPr/>
          <p:nvPr userDrawn="1"/>
        </p:nvSpPr>
        <p:spPr>
          <a:xfrm>
            <a:off x="0" y="2581584"/>
            <a:ext cx="12192000" cy="1692156"/>
          </a:xfrm>
          <a:prstGeom prst="rect">
            <a:avLst/>
          </a:prstGeom>
          <a:solidFill>
            <a:srgbClr val="3CBE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1149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D4D33C6-3DB5-4ED8-B81E-48AF87034E25}"/>
              </a:ext>
            </a:extLst>
          </p:cNvPr>
          <p:cNvSpPr/>
          <p:nvPr userDrawn="1"/>
        </p:nvSpPr>
        <p:spPr>
          <a:xfrm rot="10800000">
            <a:off x="7677151" y="0"/>
            <a:ext cx="4514849" cy="6867525"/>
          </a:xfrm>
          <a:custGeom>
            <a:avLst/>
            <a:gdLst>
              <a:gd name="connsiteX0" fmla="*/ 0 w 5686425"/>
              <a:gd name="connsiteY0" fmla="*/ 0 h 6953250"/>
              <a:gd name="connsiteX1" fmla="*/ 5686425 w 5686425"/>
              <a:gd name="connsiteY1" fmla="*/ 0 h 6953250"/>
              <a:gd name="connsiteX2" fmla="*/ 5686425 w 5686425"/>
              <a:gd name="connsiteY2" fmla="*/ 6953250 h 6953250"/>
              <a:gd name="connsiteX3" fmla="*/ 0 w 5686425"/>
              <a:gd name="connsiteY3" fmla="*/ 6953250 h 6953250"/>
              <a:gd name="connsiteX4" fmla="*/ 0 w 5686425"/>
              <a:gd name="connsiteY4" fmla="*/ 0 h 6953250"/>
              <a:gd name="connsiteX0" fmla="*/ 0 w 5686425"/>
              <a:gd name="connsiteY0" fmla="*/ 0 h 6953250"/>
              <a:gd name="connsiteX1" fmla="*/ 5467350 w 5686425"/>
              <a:gd name="connsiteY1" fmla="*/ 2019300 h 6953250"/>
              <a:gd name="connsiteX2" fmla="*/ 5686425 w 5686425"/>
              <a:gd name="connsiteY2" fmla="*/ 6953250 h 6953250"/>
              <a:gd name="connsiteX3" fmla="*/ 0 w 5686425"/>
              <a:gd name="connsiteY3" fmla="*/ 6953250 h 6953250"/>
              <a:gd name="connsiteX4" fmla="*/ 0 w 5686425"/>
              <a:gd name="connsiteY4" fmla="*/ 0 h 6953250"/>
              <a:gd name="connsiteX0" fmla="*/ 0 w 6038850"/>
              <a:gd name="connsiteY0" fmla="*/ 0 h 6953250"/>
              <a:gd name="connsiteX1" fmla="*/ 6038850 w 6038850"/>
              <a:gd name="connsiteY1" fmla="*/ 2228850 h 6953250"/>
              <a:gd name="connsiteX2" fmla="*/ 5686425 w 6038850"/>
              <a:gd name="connsiteY2" fmla="*/ 6953250 h 6953250"/>
              <a:gd name="connsiteX3" fmla="*/ 0 w 6038850"/>
              <a:gd name="connsiteY3" fmla="*/ 6953250 h 6953250"/>
              <a:gd name="connsiteX4" fmla="*/ 0 w 6038850"/>
              <a:gd name="connsiteY4" fmla="*/ 0 h 6953250"/>
              <a:gd name="connsiteX0" fmla="*/ 0 w 6038850"/>
              <a:gd name="connsiteY0" fmla="*/ 0 h 6953250"/>
              <a:gd name="connsiteX1" fmla="*/ 6038850 w 6038850"/>
              <a:gd name="connsiteY1" fmla="*/ 2228850 h 6953250"/>
              <a:gd name="connsiteX2" fmla="*/ 3286125 w 6038850"/>
              <a:gd name="connsiteY2" fmla="*/ 6924675 h 6953250"/>
              <a:gd name="connsiteX3" fmla="*/ 0 w 6038850"/>
              <a:gd name="connsiteY3" fmla="*/ 6953250 h 6953250"/>
              <a:gd name="connsiteX4" fmla="*/ 0 w 6038850"/>
              <a:gd name="connsiteY4" fmla="*/ 0 h 6953250"/>
              <a:gd name="connsiteX0" fmla="*/ 0 w 6038850"/>
              <a:gd name="connsiteY0" fmla="*/ 0 h 6953250"/>
              <a:gd name="connsiteX1" fmla="*/ 6038850 w 6038850"/>
              <a:gd name="connsiteY1" fmla="*/ 2228850 h 6953250"/>
              <a:gd name="connsiteX2" fmla="*/ 3076575 w 6038850"/>
              <a:gd name="connsiteY2" fmla="*/ 6867525 h 6953250"/>
              <a:gd name="connsiteX3" fmla="*/ 0 w 6038850"/>
              <a:gd name="connsiteY3" fmla="*/ 6953250 h 6953250"/>
              <a:gd name="connsiteX4" fmla="*/ 0 w 6038850"/>
              <a:gd name="connsiteY4" fmla="*/ 0 h 6953250"/>
              <a:gd name="connsiteX0" fmla="*/ 0 w 6038850"/>
              <a:gd name="connsiteY0" fmla="*/ 0 h 6867525"/>
              <a:gd name="connsiteX1" fmla="*/ 6038850 w 6038850"/>
              <a:gd name="connsiteY1" fmla="*/ 2228850 h 6867525"/>
              <a:gd name="connsiteX2" fmla="*/ 3076575 w 6038850"/>
              <a:gd name="connsiteY2" fmla="*/ 6867525 h 6867525"/>
              <a:gd name="connsiteX3" fmla="*/ 85725 w 6038850"/>
              <a:gd name="connsiteY3" fmla="*/ 6515100 h 6867525"/>
              <a:gd name="connsiteX4" fmla="*/ 0 w 6038850"/>
              <a:gd name="connsiteY4" fmla="*/ 0 h 6867525"/>
              <a:gd name="connsiteX0" fmla="*/ 28575 w 6067425"/>
              <a:gd name="connsiteY0" fmla="*/ 0 h 6867525"/>
              <a:gd name="connsiteX1" fmla="*/ 6067425 w 6067425"/>
              <a:gd name="connsiteY1" fmla="*/ 2228850 h 6867525"/>
              <a:gd name="connsiteX2" fmla="*/ 3105150 w 6067425"/>
              <a:gd name="connsiteY2" fmla="*/ 6867525 h 6867525"/>
              <a:gd name="connsiteX3" fmla="*/ 0 w 6067425"/>
              <a:gd name="connsiteY3" fmla="*/ 6858000 h 6867525"/>
              <a:gd name="connsiteX4" fmla="*/ 28575 w 6067425"/>
              <a:gd name="connsiteY4" fmla="*/ 0 h 6867525"/>
              <a:gd name="connsiteX0" fmla="*/ 28575 w 6553200"/>
              <a:gd name="connsiteY0" fmla="*/ 0 h 6867525"/>
              <a:gd name="connsiteX1" fmla="*/ 6553200 w 6553200"/>
              <a:gd name="connsiteY1" fmla="*/ 2371725 h 6867525"/>
              <a:gd name="connsiteX2" fmla="*/ 3105150 w 6553200"/>
              <a:gd name="connsiteY2" fmla="*/ 6867525 h 6867525"/>
              <a:gd name="connsiteX3" fmla="*/ 0 w 6553200"/>
              <a:gd name="connsiteY3" fmla="*/ 6858000 h 6867525"/>
              <a:gd name="connsiteX4" fmla="*/ 28575 w 655320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67525">
                <a:moveTo>
                  <a:pt x="28575" y="0"/>
                </a:moveTo>
                <a:lnTo>
                  <a:pt x="6553200" y="2371725"/>
                </a:lnTo>
                <a:lnTo>
                  <a:pt x="3105150" y="6867525"/>
                </a:lnTo>
                <a:lnTo>
                  <a:pt x="0" y="6858000"/>
                </a:lnTo>
                <a:lnTo>
                  <a:pt x="28575" y="0"/>
                </a:lnTo>
                <a:close/>
              </a:path>
            </a:pathLst>
          </a:custGeom>
          <a:solidFill>
            <a:srgbClr val="3CBE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8">
            <a:extLst>
              <a:ext uri="{FF2B5EF4-FFF2-40B4-BE49-F238E27FC236}">
                <a16:creationId xmlns:a16="http://schemas.microsoft.com/office/drawing/2014/main" id="{CF1C44D1-8E22-4E64-8492-50D4791512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36181" y="3998191"/>
            <a:ext cx="2377440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</p:spTree>
    <p:extLst>
      <p:ext uri="{BB962C8B-B14F-4D97-AF65-F5344CB8AC3E}">
        <p14:creationId xmlns:p14="http://schemas.microsoft.com/office/powerpoint/2010/main" val="93037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C50F3072-403F-4558-95D3-139E1145069B}"/>
              </a:ext>
            </a:extLst>
          </p:cNvPr>
          <p:cNvSpPr/>
          <p:nvPr userDrawn="1"/>
        </p:nvSpPr>
        <p:spPr>
          <a:xfrm>
            <a:off x="-28574" y="-1"/>
            <a:ext cx="4514849" cy="6867525"/>
          </a:xfrm>
          <a:custGeom>
            <a:avLst/>
            <a:gdLst>
              <a:gd name="connsiteX0" fmla="*/ 0 w 5686425"/>
              <a:gd name="connsiteY0" fmla="*/ 0 h 6953250"/>
              <a:gd name="connsiteX1" fmla="*/ 5686425 w 5686425"/>
              <a:gd name="connsiteY1" fmla="*/ 0 h 6953250"/>
              <a:gd name="connsiteX2" fmla="*/ 5686425 w 5686425"/>
              <a:gd name="connsiteY2" fmla="*/ 6953250 h 6953250"/>
              <a:gd name="connsiteX3" fmla="*/ 0 w 5686425"/>
              <a:gd name="connsiteY3" fmla="*/ 6953250 h 6953250"/>
              <a:gd name="connsiteX4" fmla="*/ 0 w 5686425"/>
              <a:gd name="connsiteY4" fmla="*/ 0 h 6953250"/>
              <a:gd name="connsiteX0" fmla="*/ 0 w 5686425"/>
              <a:gd name="connsiteY0" fmla="*/ 0 h 6953250"/>
              <a:gd name="connsiteX1" fmla="*/ 5467350 w 5686425"/>
              <a:gd name="connsiteY1" fmla="*/ 2019300 h 6953250"/>
              <a:gd name="connsiteX2" fmla="*/ 5686425 w 5686425"/>
              <a:gd name="connsiteY2" fmla="*/ 6953250 h 6953250"/>
              <a:gd name="connsiteX3" fmla="*/ 0 w 5686425"/>
              <a:gd name="connsiteY3" fmla="*/ 6953250 h 6953250"/>
              <a:gd name="connsiteX4" fmla="*/ 0 w 5686425"/>
              <a:gd name="connsiteY4" fmla="*/ 0 h 6953250"/>
              <a:gd name="connsiteX0" fmla="*/ 0 w 6038850"/>
              <a:gd name="connsiteY0" fmla="*/ 0 h 6953250"/>
              <a:gd name="connsiteX1" fmla="*/ 6038850 w 6038850"/>
              <a:gd name="connsiteY1" fmla="*/ 2228850 h 6953250"/>
              <a:gd name="connsiteX2" fmla="*/ 5686425 w 6038850"/>
              <a:gd name="connsiteY2" fmla="*/ 6953250 h 6953250"/>
              <a:gd name="connsiteX3" fmla="*/ 0 w 6038850"/>
              <a:gd name="connsiteY3" fmla="*/ 6953250 h 6953250"/>
              <a:gd name="connsiteX4" fmla="*/ 0 w 6038850"/>
              <a:gd name="connsiteY4" fmla="*/ 0 h 6953250"/>
              <a:gd name="connsiteX0" fmla="*/ 0 w 6038850"/>
              <a:gd name="connsiteY0" fmla="*/ 0 h 6953250"/>
              <a:gd name="connsiteX1" fmla="*/ 6038850 w 6038850"/>
              <a:gd name="connsiteY1" fmla="*/ 2228850 h 6953250"/>
              <a:gd name="connsiteX2" fmla="*/ 3286125 w 6038850"/>
              <a:gd name="connsiteY2" fmla="*/ 6924675 h 6953250"/>
              <a:gd name="connsiteX3" fmla="*/ 0 w 6038850"/>
              <a:gd name="connsiteY3" fmla="*/ 6953250 h 6953250"/>
              <a:gd name="connsiteX4" fmla="*/ 0 w 6038850"/>
              <a:gd name="connsiteY4" fmla="*/ 0 h 6953250"/>
              <a:gd name="connsiteX0" fmla="*/ 0 w 6038850"/>
              <a:gd name="connsiteY0" fmla="*/ 0 h 6953250"/>
              <a:gd name="connsiteX1" fmla="*/ 6038850 w 6038850"/>
              <a:gd name="connsiteY1" fmla="*/ 2228850 h 6953250"/>
              <a:gd name="connsiteX2" fmla="*/ 3076575 w 6038850"/>
              <a:gd name="connsiteY2" fmla="*/ 6867525 h 6953250"/>
              <a:gd name="connsiteX3" fmla="*/ 0 w 6038850"/>
              <a:gd name="connsiteY3" fmla="*/ 6953250 h 6953250"/>
              <a:gd name="connsiteX4" fmla="*/ 0 w 6038850"/>
              <a:gd name="connsiteY4" fmla="*/ 0 h 6953250"/>
              <a:gd name="connsiteX0" fmla="*/ 0 w 6038850"/>
              <a:gd name="connsiteY0" fmla="*/ 0 h 6867525"/>
              <a:gd name="connsiteX1" fmla="*/ 6038850 w 6038850"/>
              <a:gd name="connsiteY1" fmla="*/ 2228850 h 6867525"/>
              <a:gd name="connsiteX2" fmla="*/ 3076575 w 6038850"/>
              <a:gd name="connsiteY2" fmla="*/ 6867525 h 6867525"/>
              <a:gd name="connsiteX3" fmla="*/ 85725 w 6038850"/>
              <a:gd name="connsiteY3" fmla="*/ 6515100 h 6867525"/>
              <a:gd name="connsiteX4" fmla="*/ 0 w 6038850"/>
              <a:gd name="connsiteY4" fmla="*/ 0 h 6867525"/>
              <a:gd name="connsiteX0" fmla="*/ 28575 w 6067425"/>
              <a:gd name="connsiteY0" fmla="*/ 0 h 6867525"/>
              <a:gd name="connsiteX1" fmla="*/ 6067425 w 6067425"/>
              <a:gd name="connsiteY1" fmla="*/ 2228850 h 6867525"/>
              <a:gd name="connsiteX2" fmla="*/ 3105150 w 6067425"/>
              <a:gd name="connsiteY2" fmla="*/ 6867525 h 6867525"/>
              <a:gd name="connsiteX3" fmla="*/ 0 w 6067425"/>
              <a:gd name="connsiteY3" fmla="*/ 6858000 h 6867525"/>
              <a:gd name="connsiteX4" fmla="*/ 28575 w 6067425"/>
              <a:gd name="connsiteY4" fmla="*/ 0 h 6867525"/>
              <a:gd name="connsiteX0" fmla="*/ 28575 w 6553200"/>
              <a:gd name="connsiteY0" fmla="*/ 0 h 6867525"/>
              <a:gd name="connsiteX1" fmla="*/ 6553200 w 6553200"/>
              <a:gd name="connsiteY1" fmla="*/ 2371725 h 6867525"/>
              <a:gd name="connsiteX2" fmla="*/ 3105150 w 6553200"/>
              <a:gd name="connsiteY2" fmla="*/ 6867525 h 6867525"/>
              <a:gd name="connsiteX3" fmla="*/ 0 w 6553200"/>
              <a:gd name="connsiteY3" fmla="*/ 6858000 h 6867525"/>
              <a:gd name="connsiteX4" fmla="*/ 28575 w 6553200"/>
              <a:gd name="connsiteY4" fmla="*/ 0 h 686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67525">
                <a:moveTo>
                  <a:pt x="28575" y="0"/>
                </a:moveTo>
                <a:lnTo>
                  <a:pt x="6553200" y="2371725"/>
                </a:lnTo>
                <a:lnTo>
                  <a:pt x="3105150" y="6867525"/>
                </a:lnTo>
                <a:lnTo>
                  <a:pt x="0" y="6858000"/>
                </a:lnTo>
                <a:lnTo>
                  <a:pt x="28575" y="0"/>
                </a:lnTo>
                <a:close/>
              </a:path>
            </a:pathLst>
          </a:custGeom>
          <a:solidFill>
            <a:srgbClr val="3CBE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0497FAA-B4E4-4946-901B-6C263D2CE5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55963" y="2277456"/>
            <a:ext cx="2377440" cy="56515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600" b="1"/>
            </a:lvl1pPr>
          </a:lstStyle>
          <a:p>
            <a:pPr lvl="0"/>
            <a:r>
              <a:rPr lang="fr-FR" dirty="0"/>
              <a:t>TITRE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5DC6BF9-3AF7-41EC-8FF9-7949D9EF76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4" y="5896592"/>
            <a:ext cx="855731" cy="8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38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id="{4D0DCFF0-D028-4F4D-B314-71F600D3BB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38" b="968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15">
            <a:extLst>
              <a:ext uri="{FF2B5EF4-FFF2-40B4-BE49-F238E27FC236}">
                <a16:creationId xmlns:a16="http://schemas.microsoft.com/office/drawing/2014/main" id="{2A39051E-2DE5-4BC5-9532-57F8D6854058}"/>
              </a:ext>
            </a:extLst>
          </p:cNvPr>
          <p:cNvSpPr/>
          <p:nvPr userDrawn="1"/>
        </p:nvSpPr>
        <p:spPr>
          <a:xfrm rot="1079343">
            <a:off x="6997922" y="-514379"/>
            <a:ext cx="6075315" cy="8515336"/>
          </a:xfrm>
          <a:custGeom>
            <a:avLst/>
            <a:gdLst>
              <a:gd name="connsiteX0" fmla="*/ 0 w 6117772"/>
              <a:gd name="connsiteY0" fmla="*/ 0 h 9913746"/>
              <a:gd name="connsiteX1" fmla="*/ 6117772 w 6117772"/>
              <a:gd name="connsiteY1" fmla="*/ 0 h 9913746"/>
              <a:gd name="connsiteX2" fmla="*/ 6117772 w 6117772"/>
              <a:gd name="connsiteY2" fmla="*/ 9913746 h 9913746"/>
              <a:gd name="connsiteX3" fmla="*/ 0 w 6117772"/>
              <a:gd name="connsiteY3" fmla="*/ 9913746 h 9913746"/>
              <a:gd name="connsiteX4" fmla="*/ 0 w 6117772"/>
              <a:gd name="connsiteY4" fmla="*/ 0 h 9913746"/>
              <a:gd name="connsiteX0" fmla="*/ 0 w 6117772"/>
              <a:gd name="connsiteY0" fmla="*/ 0 h 9913746"/>
              <a:gd name="connsiteX1" fmla="*/ 3753649 w 6117772"/>
              <a:gd name="connsiteY1" fmla="*/ 332733 h 9913746"/>
              <a:gd name="connsiteX2" fmla="*/ 6117772 w 6117772"/>
              <a:gd name="connsiteY2" fmla="*/ 9913746 h 9913746"/>
              <a:gd name="connsiteX3" fmla="*/ 0 w 6117772"/>
              <a:gd name="connsiteY3" fmla="*/ 9913746 h 9913746"/>
              <a:gd name="connsiteX4" fmla="*/ 0 w 6117772"/>
              <a:gd name="connsiteY4" fmla="*/ 0 h 9913746"/>
              <a:gd name="connsiteX0" fmla="*/ 0 w 6117772"/>
              <a:gd name="connsiteY0" fmla="*/ 0 h 9913746"/>
              <a:gd name="connsiteX1" fmla="*/ 3753649 w 6117772"/>
              <a:gd name="connsiteY1" fmla="*/ 332733 h 9913746"/>
              <a:gd name="connsiteX2" fmla="*/ 6117772 w 6117772"/>
              <a:gd name="connsiteY2" fmla="*/ 9913746 h 9913746"/>
              <a:gd name="connsiteX3" fmla="*/ 0 w 6117772"/>
              <a:gd name="connsiteY3" fmla="*/ 9913746 h 9913746"/>
              <a:gd name="connsiteX4" fmla="*/ 0 w 6117772"/>
              <a:gd name="connsiteY4" fmla="*/ 0 h 9913746"/>
              <a:gd name="connsiteX0" fmla="*/ 0 w 5872202"/>
              <a:gd name="connsiteY0" fmla="*/ 0 h 9913746"/>
              <a:gd name="connsiteX1" fmla="*/ 3753649 w 5872202"/>
              <a:gd name="connsiteY1" fmla="*/ 332733 h 9913746"/>
              <a:gd name="connsiteX2" fmla="*/ 5872202 w 5872202"/>
              <a:gd name="connsiteY2" fmla="*/ 6788827 h 9913746"/>
              <a:gd name="connsiteX3" fmla="*/ 0 w 5872202"/>
              <a:gd name="connsiteY3" fmla="*/ 9913746 h 9913746"/>
              <a:gd name="connsiteX4" fmla="*/ 0 w 5872202"/>
              <a:gd name="connsiteY4" fmla="*/ 0 h 9913746"/>
              <a:gd name="connsiteX0" fmla="*/ 0 w 5872202"/>
              <a:gd name="connsiteY0" fmla="*/ 0 h 9913746"/>
              <a:gd name="connsiteX1" fmla="*/ 3753649 w 5872202"/>
              <a:gd name="connsiteY1" fmla="*/ 332733 h 9913746"/>
              <a:gd name="connsiteX2" fmla="*/ 5872202 w 5872202"/>
              <a:gd name="connsiteY2" fmla="*/ 6788827 h 9913746"/>
              <a:gd name="connsiteX3" fmla="*/ 0 w 5872202"/>
              <a:gd name="connsiteY3" fmla="*/ 9913746 h 9913746"/>
              <a:gd name="connsiteX4" fmla="*/ 0 w 5872202"/>
              <a:gd name="connsiteY4" fmla="*/ 0 h 9913746"/>
              <a:gd name="connsiteX0" fmla="*/ 169645 w 6041847"/>
              <a:gd name="connsiteY0" fmla="*/ 0 h 8799131"/>
              <a:gd name="connsiteX1" fmla="*/ 3923294 w 6041847"/>
              <a:gd name="connsiteY1" fmla="*/ 332733 h 8799131"/>
              <a:gd name="connsiteX2" fmla="*/ 6041847 w 6041847"/>
              <a:gd name="connsiteY2" fmla="*/ 6788827 h 8799131"/>
              <a:gd name="connsiteX3" fmla="*/ 0 w 6041847"/>
              <a:gd name="connsiteY3" fmla="*/ 8799131 h 8799131"/>
              <a:gd name="connsiteX4" fmla="*/ 169645 w 6041847"/>
              <a:gd name="connsiteY4" fmla="*/ 0 h 8799131"/>
              <a:gd name="connsiteX0" fmla="*/ 152937 w 6041847"/>
              <a:gd name="connsiteY0" fmla="*/ 1194905 h 8466398"/>
              <a:gd name="connsiteX1" fmla="*/ 3923294 w 6041847"/>
              <a:gd name="connsiteY1" fmla="*/ 0 h 8466398"/>
              <a:gd name="connsiteX2" fmla="*/ 6041847 w 6041847"/>
              <a:gd name="connsiteY2" fmla="*/ 6456094 h 8466398"/>
              <a:gd name="connsiteX3" fmla="*/ 0 w 6041847"/>
              <a:gd name="connsiteY3" fmla="*/ 8466398 h 8466398"/>
              <a:gd name="connsiteX4" fmla="*/ 152937 w 6041847"/>
              <a:gd name="connsiteY4" fmla="*/ 1194905 h 8466398"/>
              <a:gd name="connsiteX0" fmla="*/ 189579 w 6041847"/>
              <a:gd name="connsiteY0" fmla="*/ 1238911 h 8466398"/>
              <a:gd name="connsiteX1" fmla="*/ 3923294 w 6041847"/>
              <a:gd name="connsiteY1" fmla="*/ 0 h 8466398"/>
              <a:gd name="connsiteX2" fmla="*/ 6041847 w 6041847"/>
              <a:gd name="connsiteY2" fmla="*/ 6456094 h 8466398"/>
              <a:gd name="connsiteX3" fmla="*/ 0 w 6041847"/>
              <a:gd name="connsiteY3" fmla="*/ 8466398 h 8466398"/>
              <a:gd name="connsiteX4" fmla="*/ 189579 w 6041847"/>
              <a:gd name="connsiteY4" fmla="*/ 1238911 h 8466398"/>
              <a:gd name="connsiteX0" fmla="*/ 193125 w 6041847"/>
              <a:gd name="connsiteY0" fmla="*/ 1215396 h 8466398"/>
              <a:gd name="connsiteX1" fmla="*/ 3923294 w 6041847"/>
              <a:gd name="connsiteY1" fmla="*/ 0 h 8466398"/>
              <a:gd name="connsiteX2" fmla="*/ 6041847 w 6041847"/>
              <a:gd name="connsiteY2" fmla="*/ 6456094 h 8466398"/>
              <a:gd name="connsiteX3" fmla="*/ 0 w 6041847"/>
              <a:gd name="connsiteY3" fmla="*/ 8466398 h 8466398"/>
              <a:gd name="connsiteX4" fmla="*/ 193125 w 6041847"/>
              <a:gd name="connsiteY4" fmla="*/ 1215396 h 8466398"/>
              <a:gd name="connsiteX0" fmla="*/ 193125 w 6041847"/>
              <a:gd name="connsiteY0" fmla="*/ 1179267 h 8430269"/>
              <a:gd name="connsiteX1" fmla="*/ 3812061 w 6041847"/>
              <a:gd name="connsiteY1" fmla="*/ 0 h 8430269"/>
              <a:gd name="connsiteX2" fmla="*/ 6041847 w 6041847"/>
              <a:gd name="connsiteY2" fmla="*/ 6419965 h 8430269"/>
              <a:gd name="connsiteX3" fmla="*/ 0 w 6041847"/>
              <a:gd name="connsiteY3" fmla="*/ 8430269 h 8430269"/>
              <a:gd name="connsiteX4" fmla="*/ 193125 w 6041847"/>
              <a:gd name="connsiteY4" fmla="*/ 1179267 h 8430269"/>
              <a:gd name="connsiteX0" fmla="*/ 193125 w 5897517"/>
              <a:gd name="connsiteY0" fmla="*/ 1179267 h 8430269"/>
              <a:gd name="connsiteX1" fmla="*/ 3812061 w 5897517"/>
              <a:gd name="connsiteY1" fmla="*/ 0 h 8430269"/>
              <a:gd name="connsiteX2" fmla="*/ 5897517 w 5897517"/>
              <a:gd name="connsiteY2" fmla="*/ 6388574 h 8430269"/>
              <a:gd name="connsiteX3" fmla="*/ 0 w 5897517"/>
              <a:gd name="connsiteY3" fmla="*/ 8430269 h 8430269"/>
              <a:gd name="connsiteX4" fmla="*/ 193125 w 5897517"/>
              <a:gd name="connsiteY4" fmla="*/ 1179267 h 8430269"/>
              <a:gd name="connsiteX0" fmla="*/ 219132 w 5923524"/>
              <a:gd name="connsiteY0" fmla="*/ 1179267 h 8315721"/>
              <a:gd name="connsiteX1" fmla="*/ 3838068 w 5923524"/>
              <a:gd name="connsiteY1" fmla="*/ 0 h 8315721"/>
              <a:gd name="connsiteX2" fmla="*/ 5923524 w 5923524"/>
              <a:gd name="connsiteY2" fmla="*/ 6388574 h 8315721"/>
              <a:gd name="connsiteX3" fmla="*/ 0 w 5923524"/>
              <a:gd name="connsiteY3" fmla="*/ 8315721 h 8315721"/>
              <a:gd name="connsiteX4" fmla="*/ 219132 w 5923524"/>
              <a:gd name="connsiteY4" fmla="*/ 1179267 h 8315721"/>
              <a:gd name="connsiteX0" fmla="*/ 219132 w 5923524"/>
              <a:gd name="connsiteY0" fmla="*/ 1182550 h 8319004"/>
              <a:gd name="connsiteX1" fmla="*/ 3848180 w 5923524"/>
              <a:gd name="connsiteY1" fmla="*/ 0 h 8319004"/>
              <a:gd name="connsiteX2" fmla="*/ 5923524 w 5923524"/>
              <a:gd name="connsiteY2" fmla="*/ 6391857 h 8319004"/>
              <a:gd name="connsiteX3" fmla="*/ 0 w 5923524"/>
              <a:gd name="connsiteY3" fmla="*/ 8319004 h 8319004"/>
              <a:gd name="connsiteX4" fmla="*/ 219132 w 5923524"/>
              <a:gd name="connsiteY4" fmla="*/ 1182550 h 8319004"/>
              <a:gd name="connsiteX0" fmla="*/ 219132 w 5933635"/>
              <a:gd name="connsiteY0" fmla="*/ 1182550 h 8319004"/>
              <a:gd name="connsiteX1" fmla="*/ 3848180 w 5933635"/>
              <a:gd name="connsiteY1" fmla="*/ 0 h 8319004"/>
              <a:gd name="connsiteX2" fmla="*/ 5933635 w 5933635"/>
              <a:gd name="connsiteY2" fmla="*/ 6388573 h 8319004"/>
              <a:gd name="connsiteX3" fmla="*/ 0 w 5933635"/>
              <a:gd name="connsiteY3" fmla="*/ 8319004 h 8319004"/>
              <a:gd name="connsiteX4" fmla="*/ 219132 w 5933635"/>
              <a:gd name="connsiteY4" fmla="*/ 1182550 h 8319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33635" h="8319004">
                <a:moveTo>
                  <a:pt x="219132" y="1182550"/>
                </a:moveTo>
                <a:lnTo>
                  <a:pt x="3848180" y="0"/>
                </a:lnTo>
                <a:cubicBezTo>
                  <a:pt x="4881346" y="3102630"/>
                  <a:pt x="4890140" y="3197734"/>
                  <a:pt x="5933635" y="6388573"/>
                </a:cubicBezTo>
                <a:lnTo>
                  <a:pt x="0" y="8319004"/>
                </a:lnTo>
                <a:lnTo>
                  <a:pt x="219132" y="1182550"/>
                </a:lnTo>
                <a:close/>
              </a:path>
            </a:pathLst>
          </a:cu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Espace réservé du texte 8">
            <a:extLst>
              <a:ext uri="{FF2B5EF4-FFF2-40B4-BE49-F238E27FC236}">
                <a16:creationId xmlns:a16="http://schemas.microsoft.com/office/drawing/2014/main" id="{33113F27-A909-438B-9BA9-2385F3FDA2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81851" y="2984039"/>
            <a:ext cx="2377440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A1D5C11-C165-409D-B359-06C131BA2E25}"/>
              </a:ext>
            </a:extLst>
          </p:cNvPr>
          <p:cNvCxnSpPr>
            <a:cxnSpLocks/>
          </p:cNvCxnSpPr>
          <p:nvPr userDrawn="1"/>
        </p:nvCxnSpPr>
        <p:spPr>
          <a:xfrm>
            <a:off x="8371114" y="3744686"/>
            <a:ext cx="109945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D38C9655-4AB8-4805-8449-7BA521D051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81851" y="3920518"/>
            <a:ext cx="2377440" cy="5651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Sous titre</a:t>
            </a:r>
          </a:p>
        </p:txBody>
      </p:sp>
    </p:spTree>
    <p:extLst>
      <p:ext uri="{BB962C8B-B14F-4D97-AF65-F5344CB8AC3E}">
        <p14:creationId xmlns:p14="http://schemas.microsoft.com/office/powerpoint/2010/main" val="2644595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448A8B1E-8CE2-4F95-A8DB-FDAF3FC4A34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44" y="5896592"/>
            <a:ext cx="855731" cy="82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2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  <p:sldLayoutId id="2147483662" r:id="rId13"/>
    <p:sldLayoutId id="2147483663" r:id="rId14"/>
    <p:sldLayoutId id="2147483659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4175CBB-5AA9-458E-A445-8808DEA6C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100865"/>
            <a:ext cx="12192000" cy="114155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Et si avant de commencer, on se donnait une cible ?</a:t>
            </a:r>
          </a:p>
          <a:p>
            <a:r>
              <a:rPr lang="fr-FR" sz="3200" dirty="0">
                <a:solidFill>
                  <a:schemeClr val="bg1"/>
                </a:solidFill>
              </a:rPr>
              <a:t>Stéphanie Lesaffre / Andréane </a:t>
            </a:r>
            <a:r>
              <a:rPr lang="fr-FR" sz="3200" dirty="0" err="1">
                <a:solidFill>
                  <a:schemeClr val="bg1"/>
                </a:solidFill>
              </a:rPr>
              <a:t>Vuillamy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543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23292D4-E210-47C1-940A-7A251FE29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FE2F83-042C-41A8-BE05-C3E7DC3600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sz="2800" dirty="0"/>
              <a:t>agilite@kaizen-solutions.net</a:t>
            </a:r>
          </a:p>
          <a:p>
            <a:r>
              <a:rPr lang="fr-FR" dirty="0"/>
              <a:t>Stéphanie Lesaffre : stephanie.lesaffre@kaizen-solutions.net</a:t>
            </a:r>
          </a:p>
          <a:p>
            <a:r>
              <a:rPr lang="fr-FR" dirty="0"/>
              <a:t>Andréane </a:t>
            </a:r>
            <a:r>
              <a:rPr lang="fr-FR" dirty="0" err="1"/>
              <a:t>Vuillamy</a:t>
            </a:r>
            <a:r>
              <a:rPr lang="fr-FR" dirty="0"/>
              <a:t> : andreane.vuillamy@kaizen-solutions.net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92AA70-D208-47E1-85C3-987BBFB8A0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10033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332393B-3192-44C6-81B9-ACA51DF55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85089" y="2984039"/>
            <a:ext cx="7421821" cy="565150"/>
          </a:xfrm>
        </p:spPr>
        <p:txBody>
          <a:bodyPr/>
          <a:lstStyle/>
          <a:p>
            <a:pPr algn="ctr"/>
            <a:r>
              <a:rPr lang="fr-FR" dirty="0"/>
              <a:t>La méthode du Story Mapping</a:t>
            </a:r>
          </a:p>
        </p:txBody>
      </p:sp>
    </p:spTree>
    <p:extLst>
      <p:ext uri="{BB962C8B-B14F-4D97-AF65-F5344CB8AC3E}">
        <p14:creationId xmlns:p14="http://schemas.microsoft.com/office/powerpoint/2010/main" val="970932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65AA60A-25BB-4D23-BBCC-A4E10201C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277456"/>
            <a:ext cx="3238500" cy="565150"/>
          </a:xfrm>
        </p:spPr>
        <p:txBody>
          <a:bodyPr/>
          <a:lstStyle/>
          <a:p>
            <a:pPr algn="ctr"/>
            <a:r>
              <a:rPr lang="fr-FR" dirty="0"/>
              <a:t>Une Story </a:t>
            </a:r>
            <a:r>
              <a:rPr lang="fr-FR" dirty="0" err="1"/>
              <a:t>Map</a:t>
            </a:r>
            <a:r>
              <a:rPr lang="fr-FR" dirty="0"/>
              <a:t> ?????????????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A58C0C8-34A5-4BE3-8F21-7D7F34D62E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900" y="504825"/>
            <a:ext cx="7086599" cy="53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60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65AA60A-25BB-4D23-BBCC-A4E10201C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277456"/>
            <a:ext cx="3238500" cy="565150"/>
          </a:xfrm>
        </p:spPr>
        <p:txBody>
          <a:bodyPr/>
          <a:lstStyle/>
          <a:p>
            <a:pPr algn="ctr"/>
            <a:r>
              <a:rPr lang="fr-FR" dirty="0"/>
              <a:t>Les 5 étapes de construction</a:t>
            </a:r>
          </a:p>
          <a:p>
            <a:pPr algn="ctr"/>
            <a:r>
              <a:rPr lang="fr-FR" dirty="0"/>
              <a:t>(1/2)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8FF93F74-EF60-402E-BA27-9027CAD2CBEB}"/>
              </a:ext>
            </a:extLst>
          </p:cNvPr>
          <p:cNvCxnSpPr>
            <a:cxnSpLocks/>
          </p:cNvCxnSpPr>
          <p:nvPr/>
        </p:nvCxnSpPr>
        <p:spPr>
          <a:xfrm>
            <a:off x="4733925" y="2288813"/>
            <a:ext cx="7086600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A0B7D15D-A276-4205-8E80-D3AA8B2407B6}"/>
              </a:ext>
            </a:extLst>
          </p:cNvPr>
          <p:cNvGrpSpPr/>
          <p:nvPr/>
        </p:nvGrpSpPr>
        <p:grpSpPr>
          <a:xfrm>
            <a:off x="4873263" y="606035"/>
            <a:ext cx="6061435" cy="1447482"/>
            <a:chOff x="4972117" y="87051"/>
            <a:chExt cx="6061435" cy="144748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5DCF520-7B29-41E2-BE8E-C142524630BF}"/>
                </a:ext>
              </a:extLst>
            </p:cNvPr>
            <p:cNvSpPr/>
            <p:nvPr/>
          </p:nvSpPr>
          <p:spPr>
            <a:xfrm>
              <a:off x="7657779" y="787962"/>
              <a:ext cx="690113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Émission de la fiche protocole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CE8BC1B-C8D0-4CE3-9EAF-F373DDA0F29F}"/>
                </a:ext>
              </a:extLst>
            </p:cNvPr>
            <p:cNvSpPr/>
            <p:nvPr/>
          </p:nvSpPr>
          <p:spPr>
            <a:xfrm>
              <a:off x="6070519" y="760429"/>
              <a:ext cx="690113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Analyse de la demande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6C9A236-A165-4259-BEF0-165EB30A3FC0}"/>
                </a:ext>
              </a:extLst>
            </p:cNvPr>
            <p:cNvSpPr/>
            <p:nvPr/>
          </p:nvSpPr>
          <p:spPr>
            <a:xfrm>
              <a:off x="6810591" y="1008874"/>
              <a:ext cx="783566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Estimation des charges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99A352-859C-4823-86B4-535CD4CA80B6}"/>
                </a:ext>
              </a:extLst>
            </p:cNvPr>
            <p:cNvSpPr/>
            <p:nvPr/>
          </p:nvSpPr>
          <p:spPr>
            <a:xfrm>
              <a:off x="9911441" y="1016948"/>
              <a:ext cx="872706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Réalisation planning prévisionnel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43FEDB-7F0F-4DA8-BFA1-20763BAC99BA}"/>
                </a:ext>
              </a:extLst>
            </p:cNvPr>
            <p:cNvSpPr/>
            <p:nvPr/>
          </p:nvSpPr>
          <p:spPr>
            <a:xfrm>
              <a:off x="8475137" y="792717"/>
              <a:ext cx="872706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Imputation des équipes dans PGI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A6A4154-4174-481B-ACA9-981646A6F0C3}"/>
                </a:ext>
              </a:extLst>
            </p:cNvPr>
            <p:cNvSpPr/>
            <p:nvPr/>
          </p:nvSpPr>
          <p:spPr>
            <a:xfrm>
              <a:off x="9475088" y="787961"/>
              <a:ext cx="872706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Contrôle du reste à faire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D1D54F13-7BE4-42D6-8F8A-C9E5239A49C6}"/>
                </a:ext>
              </a:extLst>
            </p:cNvPr>
            <p:cNvSpPr txBox="1"/>
            <p:nvPr/>
          </p:nvSpPr>
          <p:spPr>
            <a:xfrm>
              <a:off x="4972117" y="87051"/>
              <a:ext cx="60614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Etape 1 : Ecrire les tâches composant le workflow d’une phase de gestion des ressources</a:t>
              </a:r>
            </a:p>
          </p:txBody>
        </p:sp>
      </p:grp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D6161D6-AF24-4A25-B776-75DF0F189CF8}"/>
              </a:ext>
            </a:extLst>
          </p:cNvPr>
          <p:cNvCxnSpPr>
            <a:cxnSpLocks/>
          </p:cNvCxnSpPr>
          <p:nvPr/>
        </p:nvCxnSpPr>
        <p:spPr>
          <a:xfrm>
            <a:off x="4733925" y="3990034"/>
            <a:ext cx="7086600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CF67ABE1-4A5A-435D-83C2-444EA28CA3B2}"/>
              </a:ext>
            </a:extLst>
          </p:cNvPr>
          <p:cNvGrpSpPr/>
          <p:nvPr/>
        </p:nvGrpSpPr>
        <p:grpSpPr>
          <a:xfrm>
            <a:off x="4868485" y="2422514"/>
            <a:ext cx="6424561" cy="1315164"/>
            <a:chOff x="4967339" y="1804441"/>
            <a:chExt cx="6424561" cy="131516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4C0106-1BBC-4BCD-B9A0-B4BCA9D045F9}"/>
                </a:ext>
              </a:extLst>
            </p:cNvPr>
            <p:cNvSpPr/>
            <p:nvPr/>
          </p:nvSpPr>
          <p:spPr>
            <a:xfrm>
              <a:off x="8164654" y="2267585"/>
              <a:ext cx="690113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Émission de la fiche protocole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C0670B8-B5F5-4604-8D01-596AED47F65E}"/>
                </a:ext>
              </a:extLst>
            </p:cNvPr>
            <p:cNvSpPr/>
            <p:nvPr/>
          </p:nvSpPr>
          <p:spPr>
            <a:xfrm>
              <a:off x="5493990" y="2267585"/>
              <a:ext cx="690113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Analyse de la demande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706D36-F2DF-439D-9794-461C7EF926C3}"/>
                </a:ext>
              </a:extLst>
            </p:cNvPr>
            <p:cNvSpPr/>
            <p:nvPr/>
          </p:nvSpPr>
          <p:spPr>
            <a:xfrm>
              <a:off x="6292196" y="2267585"/>
              <a:ext cx="783566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Estimation des charges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5C1158C-B54B-4134-AE48-DE74C0736675}"/>
                </a:ext>
              </a:extLst>
            </p:cNvPr>
            <p:cNvSpPr/>
            <p:nvPr/>
          </p:nvSpPr>
          <p:spPr>
            <a:xfrm>
              <a:off x="7183855" y="2267585"/>
              <a:ext cx="872706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Réalisation planning prévisionnel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57476CC-F296-467C-9211-F340F7842000}"/>
                </a:ext>
              </a:extLst>
            </p:cNvPr>
            <p:cNvSpPr/>
            <p:nvPr/>
          </p:nvSpPr>
          <p:spPr>
            <a:xfrm>
              <a:off x="8962860" y="2267585"/>
              <a:ext cx="872706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Imputation des équipes dans PGI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462044D-CBA5-4C6E-BE03-11AC685CBC46}"/>
                </a:ext>
              </a:extLst>
            </p:cNvPr>
            <p:cNvSpPr/>
            <p:nvPr/>
          </p:nvSpPr>
          <p:spPr>
            <a:xfrm>
              <a:off x="9943660" y="2239881"/>
              <a:ext cx="872706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Contrôle du reste à faire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8B44C0AC-3AF6-4E1D-8B42-137DBAC0A6DF}"/>
                </a:ext>
              </a:extLst>
            </p:cNvPr>
            <p:cNvSpPr txBox="1"/>
            <p:nvPr/>
          </p:nvSpPr>
          <p:spPr>
            <a:xfrm>
              <a:off x="4972117" y="1804441"/>
              <a:ext cx="60614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/>
                <a:t>Etape 2 : Organiser le </a:t>
              </a:r>
              <a:r>
                <a:rPr lang="fr-FR" dirty="0" err="1"/>
                <a:t>worklow</a:t>
              </a:r>
              <a:r>
                <a:rPr lang="fr-FR" dirty="0"/>
                <a:t> dans le temps</a:t>
              </a:r>
            </a:p>
          </p:txBody>
        </p: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C77D0BF8-1405-446B-A508-28FD660CA506}"/>
                </a:ext>
              </a:extLst>
            </p:cNvPr>
            <p:cNvCxnSpPr/>
            <p:nvPr/>
          </p:nvCxnSpPr>
          <p:spPr>
            <a:xfrm>
              <a:off x="4972117" y="3091947"/>
              <a:ext cx="6419783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86B463D2-BEAD-4528-A4D2-777A32C7B3EB}"/>
                </a:ext>
              </a:extLst>
            </p:cNvPr>
            <p:cNvSpPr txBox="1"/>
            <p:nvPr/>
          </p:nvSpPr>
          <p:spPr>
            <a:xfrm>
              <a:off x="4967339" y="2842606"/>
              <a:ext cx="871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Temps</a:t>
              </a: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8B177342-BB10-4D4E-B7DD-991414546395}"/>
              </a:ext>
            </a:extLst>
          </p:cNvPr>
          <p:cNvSpPr txBox="1"/>
          <p:nvPr/>
        </p:nvSpPr>
        <p:spPr>
          <a:xfrm>
            <a:off x="4372229" y="4106674"/>
            <a:ext cx="7612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Etape 3 : Identifications des tâches alternatives / des cheminements alternatifs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1A6915B-076E-4D39-82BD-B8337DD44281}"/>
              </a:ext>
            </a:extLst>
          </p:cNvPr>
          <p:cNvSpPr/>
          <p:nvPr/>
        </p:nvSpPr>
        <p:spPr>
          <a:xfrm>
            <a:off x="7329163" y="5236856"/>
            <a:ext cx="605287" cy="549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Autre tache 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4A0148A-FCC7-411B-A74D-DDF0D1B5C228}"/>
              </a:ext>
            </a:extLst>
          </p:cNvPr>
          <p:cNvSpPr/>
          <p:nvPr/>
        </p:nvSpPr>
        <p:spPr>
          <a:xfrm>
            <a:off x="8095725" y="5266931"/>
            <a:ext cx="605287" cy="549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Autre tache 2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6E1783-1137-4E32-85CA-AFCF26816023}"/>
              </a:ext>
            </a:extLst>
          </p:cNvPr>
          <p:cNvSpPr/>
          <p:nvPr/>
        </p:nvSpPr>
        <p:spPr>
          <a:xfrm>
            <a:off x="8065800" y="4616573"/>
            <a:ext cx="690113" cy="58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Émission de la fiche protocole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3162868-D573-4AEE-AD37-C9B4FD675FB2}"/>
              </a:ext>
            </a:extLst>
          </p:cNvPr>
          <p:cNvSpPr/>
          <p:nvPr/>
        </p:nvSpPr>
        <p:spPr>
          <a:xfrm>
            <a:off x="5395136" y="4616573"/>
            <a:ext cx="690113" cy="517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Analyse de la demande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960179-87CF-4111-A8C5-240D2A2A1AA5}"/>
              </a:ext>
            </a:extLst>
          </p:cNvPr>
          <p:cNvSpPr/>
          <p:nvPr/>
        </p:nvSpPr>
        <p:spPr>
          <a:xfrm>
            <a:off x="6193342" y="4616573"/>
            <a:ext cx="783566" cy="517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Estimation des charges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A2B79-57FA-4CD1-94FE-308C8AC5D0AA}"/>
              </a:ext>
            </a:extLst>
          </p:cNvPr>
          <p:cNvSpPr/>
          <p:nvPr/>
        </p:nvSpPr>
        <p:spPr>
          <a:xfrm>
            <a:off x="7085001" y="4616573"/>
            <a:ext cx="872706" cy="517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Réalisation planning prévisionnel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4DA61AF-3E42-4AB9-8558-8E7047D96F38}"/>
              </a:ext>
            </a:extLst>
          </p:cNvPr>
          <p:cNvSpPr/>
          <p:nvPr/>
        </p:nvSpPr>
        <p:spPr>
          <a:xfrm>
            <a:off x="8864006" y="4616573"/>
            <a:ext cx="872706" cy="58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Imputation des équipes dans PGI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D03CF87-B08F-4D40-95D1-DCF478CB16A0}"/>
              </a:ext>
            </a:extLst>
          </p:cNvPr>
          <p:cNvSpPr/>
          <p:nvPr/>
        </p:nvSpPr>
        <p:spPr>
          <a:xfrm>
            <a:off x="9844806" y="4588869"/>
            <a:ext cx="872706" cy="58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Contrôle du reste à faire</a:t>
            </a:r>
          </a:p>
        </p:txBody>
      </p:sp>
      <p:cxnSp>
        <p:nvCxnSpPr>
          <p:cNvPr id="36" name="Connecteur : en arc 35">
            <a:extLst>
              <a:ext uri="{FF2B5EF4-FFF2-40B4-BE49-F238E27FC236}">
                <a16:creationId xmlns:a16="http://schemas.microsoft.com/office/drawing/2014/main" id="{F98EE8D6-1C45-4A13-B934-2C7CC87E05F0}"/>
              </a:ext>
            </a:extLst>
          </p:cNvPr>
          <p:cNvCxnSpPr>
            <a:cxnSpLocks/>
          </p:cNvCxnSpPr>
          <p:nvPr/>
        </p:nvCxnSpPr>
        <p:spPr>
          <a:xfrm>
            <a:off x="5177996" y="4888448"/>
            <a:ext cx="5915582" cy="9375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rc 36">
            <a:extLst>
              <a:ext uri="{FF2B5EF4-FFF2-40B4-BE49-F238E27FC236}">
                <a16:creationId xmlns:a16="http://schemas.microsoft.com/office/drawing/2014/main" id="{58D8E696-026F-427C-952E-59267CEEAA2E}"/>
              </a:ext>
            </a:extLst>
          </p:cNvPr>
          <p:cNvCxnSpPr>
            <a:cxnSpLocks/>
          </p:cNvCxnSpPr>
          <p:nvPr/>
        </p:nvCxnSpPr>
        <p:spPr>
          <a:xfrm flipV="1">
            <a:off x="7564315" y="5122765"/>
            <a:ext cx="3171045" cy="55281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8" name="Connecteur : en arc 47">
            <a:extLst>
              <a:ext uri="{FF2B5EF4-FFF2-40B4-BE49-F238E27FC236}">
                <a16:creationId xmlns:a16="http://schemas.microsoft.com/office/drawing/2014/main" id="{CAA89CC4-894D-4C20-BBAD-574D16D8265C}"/>
              </a:ext>
            </a:extLst>
          </p:cNvPr>
          <p:cNvCxnSpPr>
            <a:cxnSpLocks/>
          </p:cNvCxnSpPr>
          <p:nvPr/>
        </p:nvCxnSpPr>
        <p:spPr>
          <a:xfrm>
            <a:off x="5177996" y="4932725"/>
            <a:ext cx="2446584" cy="742858"/>
          </a:xfrm>
          <a:prstGeom prst="curvedConnector3">
            <a:avLst/>
          </a:prstGeom>
          <a:ln w="28575"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39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665AA60A-25BB-4D23-BBCC-A4E10201C9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00100" y="2277456"/>
            <a:ext cx="3238500" cy="565150"/>
          </a:xfrm>
        </p:spPr>
        <p:txBody>
          <a:bodyPr/>
          <a:lstStyle/>
          <a:p>
            <a:pPr algn="ctr"/>
            <a:r>
              <a:rPr lang="fr-FR" dirty="0"/>
              <a:t>Les 5 étapes de construction</a:t>
            </a:r>
          </a:p>
          <a:p>
            <a:pPr algn="ctr"/>
            <a:r>
              <a:rPr lang="fr-FR" dirty="0"/>
              <a:t>(2/2)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349DDD4-6D7E-4EE0-9334-3DB0709AE41F}"/>
              </a:ext>
            </a:extLst>
          </p:cNvPr>
          <p:cNvGrpSpPr/>
          <p:nvPr/>
        </p:nvGrpSpPr>
        <p:grpSpPr>
          <a:xfrm>
            <a:off x="5014077" y="129720"/>
            <a:ext cx="6587469" cy="3011590"/>
            <a:chOff x="5014077" y="278004"/>
            <a:chExt cx="6587469" cy="3011590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9B090CA9-F7A9-4E7C-97E3-D2144582ED76}"/>
                </a:ext>
              </a:extLst>
            </p:cNvPr>
            <p:cNvSpPr txBox="1"/>
            <p:nvPr/>
          </p:nvSpPr>
          <p:spPr>
            <a:xfrm>
              <a:off x="5014077" y="278004"/>
              <a:ext cx="65874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Etape 4 : Identifications des activités principales et des utilisateurs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A21D5A0-FD8A-4D59-B9D1-AE7C2A28E664}"/>
                </a:ext>
              </a:extLst>
            </p:cNvPr>
            <p:cNvSpPr/>
            <p:nvPr/>
          </p:nvSpPr>
          <p:spPr>
            <a:xfrm>
              <a:off x="5620380" y="1417041"/>
              <a:ext cx="605287" cy="5492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Plan de charge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4734C3A-E0B7-46BD-9FC2-A8BE51B69B92}"/>
                </a:ext>
              </a:extLst>
            </p:cNvPr>
            <p:cNvSpPr/>
            <p:nvPr/>
          </p:nvSpPr>
          <p:spPr>
            <a:xfrm>
              <a:off x="7532708" y="1399791"/>
              <a:ext cx="605287" cy="5492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Fiche Protocole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F947A6A-5978-4798-B9B9-FDAAC8B6CEFF}"/>
                </a:ext>
              </a:extLst>
            </p:cNvPr>
            <p:cNvSpPr/>
            <p:nvPr/>
          </p:nvSpPr>
          <p:spPr>
            <a:xfrm>
              <a:off x="9658702" y="1369242"/>
              <a:ext cx="605287" cy="5492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Gestion de projet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76F85BF-029F-4019-A6B3-042231FBCF02}"/>
                </a:ext>
              </a:extLst>
            </p:cNvPr>
            <p:cNvSpPr/>
            <p:nvPr/>
          </p:nvSpPr>
          <p:spPr>
            <a:xfrm>
              <a:off x="5991617" y="752770"/>
              <a:ext cx="605287" cy="5492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Chef de Service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B1580CE-5C97-467C-B8F2-C9FAE98F8628}"/>
                </a:ext>
              </a:extLst>
            </p:cNvPr>
            <p:cNvSpPr/>
            <p:nvPr/>
          </p:nvSpPr>
          <p:spPr>
            <a:xfrm>
              <a:off x="7230064" y="750242"/>
              <a:ext cx="605287" cy="5492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Chef de Service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56DCE5B-EB51-413C-AF54-BB56E952F206}"/>
                </a:ext>
              </a:extLst>
            </p:cNvPr>
            <p:cNvSpPr/>
            <p:nvPr/>
          </p:nvSpPr>
          <p:spPr>
            <a:xfrm>
              <a:off x="5315887" y="750814"/>
              <a:ext cx="605287" cy="5492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MTD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F7A6C9A-96D6-4508-AF5B-FDD9DB1F0A92}"/>
                </a:ext>
              </a:extLst>
            </p:cNvPr>
            <p:cNvSpPr/>
            <p:nvPr/>
          </p:nvSpPr>
          <p:spPr>
            <a:xfrm>
              <a:off x="7895016" y="761450"/>
              <a:ext cx="741064" cy="5492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Porteur Fiche Protocole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FABABF7-4A65-487D-93DA-61FAD7D3065B}"/>
                </a:ext>
              </a:extLst>
            </p:cNvPr>
            <p:cNvSpPr/>
            <p:nvPr/>
          </p:nvSpPr>
          <p:spPr>
            <a:xfrm>
              <a:off x="9220282" y="748241"/>
              <a:ext cx="741064" cy="5492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Chef de Service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D1D5D8-3D18-460C-B7B5-787EBDAAC1FC}"/>
                </a:ext>
              </a:extLst>
            </p:cNvPr>
            <p:cNvSpPr/>
            <p:nvPr/>
          </p:nvSpPr>
          <p:spPr>
            <a:xfrm>
              <a:off x="10029642" y="758221"/>
              <a:ext cx="741064" cy="5492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Chef de Projet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FFD942F-C590-429D-BE4B-17707552051B}"/>
                </a:ext>
              </a:extLst>
            </p:cNvPr>
            <p:cNvSpPr/>
            <p:nvPr/>
          </p:nvSpPr>
          <p:spPr>
            <a:xfrm>
              <a:off x="7289729" y="2710300"/>
              <a:ext cx="605287" cy="5492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Autre tache 1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78224A8-B680-439E-8307-2CC50496EAFE}"/>
                </a:ext>
              </a:extLst>
            </p:cNvPr>
            <p:cNvSpPr/>
            <p:nvPr/>
          </p:nvSpPr>
          <p:spPr>
            <a:xfrm>
              <a:off x="8056291" y="2740375"/>
              <a:ext cx="605287" cy="549219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Autre tache 2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ADFD931-8DB8-4D15-AE39-E134F67EA208}"/>
                </a:ext>
              </a:extLst>
            </p:cNvPr>
            <p:cNvSpPr/>
            <p:nvPr/>
          </p:nvSpPr>
          <p:spPr>
            <a:xfrm>
              <a:off x="8026366" y="2090017"/>
              <a:ext cx="690113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Émission de la fiche protocole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259649B-A16D-4B1A-8AF3-3B36EF0B16C7}"/>
                </a:ext>
              </a:extLst>
            </p:cNvPr>
            <p:cNvSpPr/>
            <p:nvPr/>
          </p:nvSpPr>
          <p:spPr>
            <a:xfrm>
              <a:off x="5355702" y="2090017"/>
              <a:ext cx="690113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Analyse de la demande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A60252A-32C4-44EF-88E8-CDFBA0ECE4DF}"/>
                </a:ext>
              </a:extLst>
            </p:cNvPr>
            <p:cNvSpPr/>
            <p:nvPr/>
          </p:nvSpPr>
          <p:spPr>
            <a:xfrm>
              <a:off x="6153908" y="2090017"/>
              <a:ext cx="783566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Estimation des charges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9C94384-D86B-41BF-BC0E-948B98AECE97}"/>
                </a:ext>
              </a:extLst>
            </p:cNvPr>
            <p:cNvSpPr/>
            <p:nvPr/>
          </p:nvSpPr>
          <p:spPr>
            <a:xfrm>
              <a:off x="7045567" y="2090017"/>
              <a:ext cx="872706" cy="517585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Réalisation planning prévisionnel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282DB1A-F8D1-4CE5-932D-0CDC721F1770}"/>
                </a:ext>
              </a:extLst>
            </p:cNvPr>
            <p:cNvSpPr/>
            <p:nvPr/>
          </p:nvSpPr>
          <p:spPr>
            <a:xfrm>
              <a:off x="8824572" y="2090017"/>
              <a:ext cx="872706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Imputation des équipes dans PGI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FFB059C-2749-47EF-8E20-D83F602F87AB}"/>
                </a:ext>
              </a:extLst>
            </p:cNvPr>
            <p:cNvSpPr/>
            <p:nvPr/>
          </p:nvSpPr>
          <p:spPr>
            <a:xfrm>
              <a:off x="9805372" y="2062313"/>
              <a:ext cx="872706" cy="586597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fr-FR" sz="1000" dirty="0"/>
                <a:t>Contrôle du reste à faire</a:t>
              </a:r>
            </a:p>
          </p:txBody>
        </p:sp>
        <p:cxnSp>
          <p:nvCxnSpPr>
            <p:cNvPr id="68" name="Connecteur : en arc 67">
              <a:extLst>
                <a:ext uri="{FF2B5EF4-FFF2-40B4-BE49-F238E27FC236}">
                  <a16:creationId xmlns:a16="http://schemas.microsoft.com/office/drawing/2014/main" id="{7B769319-EC8E-44A3-BEC0-B06563232E01}"/>
                </a:ext>
              </a:extLst>
            </p:cNvPr>
            <p:cNvCxnSpPr>
              <a:cxnSpLocks/>
            </p:cNvCxnSpPr>
            <p:nvPr/>
          </p:nvCxnSpPr>
          <p:spPr>
            <a:xfrm>
              <a:off x="5014077" y="2560031"/>
              <a:ext cx="5915582" cy="9375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cteur : en arc 68">
              <a:extLst>
                <a:ext uri="{FF2B5EF4-FFF2-40B4-BE49-F238E27FC236}">
                  <a16:creationId xmlns:a16="http://schemas.microsoft.com/office/drawing/2014/main" id="{486BEEBD-EA2F-4911-A07E-4E7D4AF4E3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24881" y="2596209"/>
              <a:ext cx="3171045" cy="552818"/>
            </a:xfrm>
            <a:prstGeom prst="curvedConnector3">
              <a:avLst>
                <a:gd name="adj1" fmla="val 50000"/>
              </a:avLst>
            </a:prstGeom>
            <a:ln w="28575"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Connecteur : en arc 69">
              <a:extLst>
                <a:ext uri="{FF2B5EF4-FFF2-40B4-BE49-F238E27FC236}">
                  <a16:creationId xmlns:a16="http://schemas.microsoft.com/office/drawing/2014/main" id="{92C8C83E-74FB-46DE-BBFB-2C0A7C0A556D}"/>
                </a:ext>
              </a:extLst>
            </p:cNvPr>
            <p:cNvCxnSpPr>
              <a:cxnSpLocks/>
            </p:cNvCxnSpPr>
            <p:nvPr/>
          </p:nvCxnSpPr>
          <p:spPr>
            <a:xfrm>
              <a:off x="5138562" y="2406169"/>
              <a:ext cx="2446584" cy="742858"/>
            </a:xfrm>
            <a:prstGeom prst="curvedConnector3">
              <a:avLst/>
            </a:prstGeom>
            <a:ln w="28575">
              <a:tailEnd type="non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3D74F002-E6BF-4E6D-B66B-6B5EC74E6C35}"/>
              </a:ext>
            </a:extLst>
          </p:cNvPr>
          <p:cNvCxnSpPr>
            <a:cxnSpLocks/>
          </p:cNvCxnSpPr>
          <p:nvPr/>
        </p:nvCxnSpPr>
        <p:spPr>
          <a:xfrm>
            <a:off x="4770697" y="3260986"/>
            <a:ext cx="7086600" cy="0"/>
          </a:xfrm>
          <a:prstGeom prst="line">
            <a:avLst/>
          </a:prstGeom>
          <a:ln w="3492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7AABFC19-5EF6-49D4-B32C-7BFE005EBB92}"/>
              </a:ext>
            </a:extLst>
          </p:cNvPr>
          <p:cNvSpPr txBox="1"/>
          <p:nvPr/>
        </p:nvSpPr>
        <p:spPr>
          <a:xfrm>
            <a:off x="5021913" y="3322231"/>
            <a:ext cx="658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Etape 5 : Identifications des résultats tangibles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485DBC1-41EF-44CA-BFA2-138037867185}"/>
              </a:ext>
            </a:extLst>
          </p:cNvPr>
          <p:cNvSpPr/>
          <p:nvPr/>
        </p:nvSpPr>
        <p:spPr>
          <a:xfrm>
            <a:off x="5510501" y="4350082"/>
            <a:ext cx="605287" cy="549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Plan de charge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D07E953-2F3A-48C1-BA29-D16CFC39276B}"/>
              </a:ext>
            </a:extLst>
          </p:cNvPr>
          <p:cNvSpPr/>
          <p:nvPr/>
        </p:nvSpPr>
        <p:spPr>
          <a:xfrm>
            <a:off x="7842962" y="4332832"/>
            <a:ext cx="605287" cy="549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Fiche Protocole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0DC19E6-F543-47AF-B5D2-AD9E37A768DB}"/>
              </a:ext>
            </a:extLst>
          </p:cNvPr>
          <p:cNvSpPr/>
          <p:nvPr/>
        </p:nvSpPr>
        <p:spPr>
          <a:xfrm>
            <a:off x="9968956" y="4302283"/>
            <a:ext cx="605287" cy="5492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Gestion de projet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6438B9B-A908-4894-B9FE-4FDEBDEE8433}"/>
              </a:ext>
            </a:extLst>
          </p:cNvPr>
          <p:cNvSpPr/>
          <p:nvPr/>
        </p:nvSpPr>
        <p:spPr>
          <a:xfrm>
            <a:off x="5881738" y="3685811"/>
            <a:ext cx="605287" cy="549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Chef de Service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6CB77C9-7A3E-4A83-A7DD-F2D0127620D4}"/>
              </a:ext>
            </a:extLst>
          </p:cNvPr>
          <p:cNvSpPr/>
          <p:nvPr/>
        </p:nvSpPr>
        <p:spPr>
          <a:xfrm>
            <a:off x="7540318" y="3683283"/>
            <a:ext cx="605287" cy="549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Chef de Service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8226CCD-B979-4A5E-BD57-4540A869793D}"/>
              </a:ext>
            </a:extLst>
          </p:cNvPr>
          <p:cNvSpPr/>
          <p:nvPr/>
        </p:nvSpPr>
        <p:spPr>
          <a:xfrm>
            <a:off x="5206008" y="3683855"/>
            <a:ext cx="605287" cy="549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MTD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B51EE61-45F1-424D-92D4-712A27B2951E}"/>
              </a:ext>
            </a:extLst>
          </p:cNvPr>
          <p:cNvSpPr/>
          <p:nvPr/>
        </p:nvSpPr>
        <p:spPr>
          <a:xfrm>
            <a:off x="8205270" y="3694491"/>
            <a:ext cx="741064" cy="549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Porteur Fiche Protocole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434B22C-BEB4-4311-9E66-D26C50AAD080}"/>
              </a:ext>
            </a:extLst>
          </p:cNvPr>
          <p:cNvSpPr/>
          <p:nvPr/>
        </p:nvSpPr>
        <p:spPr>
          <a:xfrm>
            <a:off x="9530536" y="3681282"/>
            <a:ext cx="741064" cy="549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Chef de Service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C2608C8-3313-48F9-A2CF-8551C2147C86}"/>
              </a:ext>
            </a:extLst>
          </p:cNvPr>
          <p:cNvSpPr/>
          <p:nvPr/>
        </p:nvSpPr>
        <p:spPr>
          <a:xfrm>
            <a:off x="10339896" y="3691262"/>
            <a:ext cx="741064" cy="54921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Chef de Projet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824B67F9-7128-4ABF-A48E-600F9078387D}"/>
              </a:ext>
            </a:extLst>
          </p:cNvPr>
          <p:cNvSpPr/>
          <p:nvPr/>
        </p:nvSpPr>
        <p:spPr>
          <a:xfrm>
            <a:off x="6742923" y="5697183"/>
            <a:ext cx="605287" cy="5492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Autre tache 1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C646F1E-1AA9-44ED-B817-8C062ABC802D}"/>
              </a:ext>
            </a:extLst>
          </p:cNvPr>
          <p:cNvSpPr/>
          <p:nvPr/>
        </p:nvSpPr>
        <p:spPr>
          <a:xfrm>
            <a:off x="7516855" y="6276911"/>
            <a:ext cx="605287" cy="54921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Autre tache 2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CAC215C5-DC23-4141-BE56-FE8E4375F300}"/>
              </a:ext>
            </a:extLst>
          </p:cNvPr>
          <p:cNvSpPr/>
          <p:nvPr/>
        </p:nvSpPr>
        <p:spPr>
          <a:xfrm>
            <a:off x="7490294" y="5654080"/>
            <a:ext cx="690113" cy="58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Émission de la fiche protocole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0BBBF73-8781-4BDE-834E-9FA95698A2F8}"/>
              </a:ext>
            </a:extLst>
          </p:cNvPr>
          <p:cNvSpPr/>
          <p:nvPr/>
        </p:nvSpPr>
        <p:spPr>
          <a:xfrm>
            <a:off x="4970830" y="4951028"/>
            <a:ext cx="690113" cy="517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Analyse de la demande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AE1B067-CBBB-4C64-9740-A40D553DC692}"/>
              </a:ext>
            </a:extLst>
          </p:cNvPr>
          <p:cNvSpPr/>
          <p:nvPr/>
        </p:nvSpPr>
        <p:spPr>
          <a:xfrm>
            <a:off x="5769036" y="4951028"/>
            <a:ext cx="783566" cy="517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Estimation des charges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D3E45B8-6D38-4138-99C9-65FBF21E92DE}"/>
              </a:ext>
            </a:extLst>
          </p:cNvPr>
          <p:cNvSpPr/>
          <p:nvPr/>
        </p:nvSpPr>
        <p:spPr>
          <a:xfrm>
            <a:off x="6609214" y="4959715"/>
            <a:ext cx="872706" cy="517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Réalisation planning prévisionnel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9178022-5744-408A-99A7-19A006122A8D}"/>
              </a:ext>
            </a:extLst>
          </p:cNvPr>
          <p:cNvSpPr/>
          <p:nvPr/>
        </p:nvSpPr>
        <p:spPr>
          <a:xfrm>
            <a:off x="8280126" y="4916521"/>
            <a:ext cx="872706" cy="58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Imputation des équipes dans PGI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82F460-BA3E-459F-A2BB-978910DBEF7D}"/>
              </a:ext>
            </a:extLst>
          </p:cNvPr>
          <p:cNvSpPr/>
          <p:nvPr/>
        </p:nvSpPr>
        <p:spPr>
          <a:xfrm>
            <a:off x="9346731" y="4905175"/>
            <a:ext cx="872706" cy="5865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Contrôle du reste à faire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0C9AA40-784E-4B16-BBBC-241EA9878EAE}"/>
              </a:ext>
            </a:extLst>
          </p:cNvPr>
          <p:cNvSpPr/>
          <p:nvPr/>
        </p:nvSpPr>
        <p:spPr>
          <a:xfrm>
            <a:off x="3795545" y="4951028"/>
            <a:ext cx="957170" cy="517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Réalisation du plan de charge</a:t>
            </a:r>
          </a:p>
        </p:txBody>
      </p:sp>
      <p:cxnSp>
        <p:nvCxnSpPr>
          <p:cNvPr id="96" name="Connecteur droit 95">
            <a:extLst>
              <a:ext uri="{FF2B5EF4-FFF2-40B4-BE49-F238E27FC236}">
                <a16:creationId xmlns:a16="http://schemas.microsoft.com/office/drawing/2014/main" id="{E3625983-C62A-4DD6-9DD5-9D2C272ED1E7}"/>
              </a:ext>
            </a:extLst>
          </p:cNvPr>
          <p:cNvCxnSpPr>
            <a:cxnSpLocks/>
          </p:cNvCxnSpPr>
          <p:nvPr/>
        </p:nvCxnSpPr>
        <p:spPr>
          <a:xfrm>
            <a:off x="4722248" y="5615842"/>
            <a:ext cx="70866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EF9A22C-797E-4E1B-B16C-17745B8E42A4}"/>
              </a:ext>
            </a:extLst>
          </p:cNvPr>
          <p:cNvSpPr/>
          <p:nvPr/>
        </p:nvSpPr>
        <p:spPr>
          <a:xfrm>
            <a:off x="3795545" y="5757644"/>
            <a:ext cx="957170" cy="5175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000" dirty="0"/>
              <a:t>Autre résultats voulu</a:t>
            </a:r>
          </a:p>
        </p:txBody>
      </p:sp>
    </p:spTree>
    <p:extLst>
      <p:ext uri="{BB962C8B-B14F-4D97-AF65-F5344CB8AC3E}">
        <p14:creationId xmlns:p14="http://schemas.microsoft.com/office/powerpoint/2010/main" val="55004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779800-B631-4841-B612-6179BECF2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Le Story Mapping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B6403F-16E5-44C3-9169-B1E86CCC9863}"/>
              </a:ext>
            </a:extLst>
          </p:cNvPr>
          <p:cNvSpPr txBox="1"/>
          <p:nvPr/>
        </p:nvSpPr>
        <p:spPr>
          <a:xfrm>
            <a:off x="4589417" y="1010194"/>
            <a:ext cx="7097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Ecrire les taches (10’)</a:t>
            </a:r>
          </a:p>
          <a:p>
            <a:r>
              <a:rPr lang="fr-FR" dirty="0"/>
              <a:t>Organiser le WF dans le temps (3’)</a:t>
            </a:r>
          </a:p>
          <a:p>
            <a:r>
              <a:rPr lang="fr-FR" dirty="0"/>
              <a:t>Optionnel sur l’atelier (selon le timing) : Identifier les tâches alternatives (5’)</a:t>
            </a:r>
          </a:p>
          <a:p>
            <a:r>
              <a:rPr lang="fr-FR" dirty="0"/>
              <a:t>Identifier les activités principales et les utilisateurs (3’)</a:t>
            </a:r>
          </a:p>
          <a:p>
            <a:r>
              <a:rPr lang="fr-FR" dirty="0"/>
              <a:t>Identifier les résultats attendus (10’)</a:t>
            </a:r>
          </a:p>
        </p:txBody>
      </p:sp>
    </p:spTree>
    <p:extLst>
      <p:ext uri="{BB962C8B-B14F-4D97-AF65-F5344CB8AC3E}">
        <p14:creationId xmlns:p14="http://schemas.microsoft.com/office/powerpoint/2010/main" val="2187237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8FF78FBA-0C65-4990-994C-8C3FF099D1C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2169" y="4870175"/>
            <a:ext cx="1557322" cy="156331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CC9F3FF5-D3C5-49EA-BE74-D6C981B2A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408" y="3419061"/>
            <a:ext cx="1571624" cy="1571624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779800-B631-4841-B612-6179BECF2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Les </a:t>
            </a:r>
            <a:r>
              <a:rPr lang="fr-FR" dirty="0" err="1"/>
              <a:t>personnas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B6403F-16E5-44C3-9169-B1E86CCC9863}"/>
              </a:ext>
            </a:extLst>
          </p:cNvPr>
          <p:cNvSpPr txBox="1"/>
          <p:nvPr/>
        </p:nvSpPr>
        <p:spPr>
          <a:xfrm>
            <a:off x="7860433" y="721959"/>
            <a:ext cx="2774438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endParaRPr lang="fr-FR" sz="700" dirty="0"/>
          </a:p>
          <a:p>
            <a:pPr marL="285750" indent="-285750">
              <a:buFontTx/>
              <a:buChar char="-"/>
            </a:pPr>
            <a:r>
              <a:rPr lang="fr-FR" dirty="0"/>
              <a:t>Adultes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Enfants</a:t>
            </a:r>
          </a:p>
          <a:p>
            <a:pPr marL="285750" indent="-285750">
              <a:buFontTx/>
              <a:buChar char="-"/>
            </a:pPr>
            <a:r>
              <a:rPr lang="fr-FR" dirty="0"/>
              <a:t>Bagagistes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Policiers</a:t>
            </a:r>
          </a:p>
          <a:p>
            <a:pPr marL="285750" indent="-285750">
              <a:buFontTx/>
              <a:buChar char="-"/>
            </a:pPr>
            <a:r>
              <a:rPr lang="fr-FR" dirty="0"/>
              <a:t>Cultivateurs</a:t>
            </a:r>
          </a:p>
          <a:p>
            <a:pPr marL="285750" indent="-285750">
              <a:buFontTx/>
              <a:buChar char="-"/>
            </a:pPr>
            <a:r>
              <a:rPr lang="fr-FR" dirty="0"/>
              <a:t>Médecins</a:t>
            </a:r>
          </a:p>
          <a:p>
            <a:pPr marL="285750" indent="-285750">
              <a:buFontTx/>
              <a:buChar char="-"/>
            </a:pPr>
            <a:r>
              <a:rPr lang="fr-FR" dirty="0"/>
              <a:t>…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21B0295-73ED-48AD-8C4C-5AC6F7D89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391" y="3228146"/>
            <a:ext cx="5234609" cy="352507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4745C0C1-6CDE-4B11-BB6A-0542F0259552}"/>
              </a:ext>
            </a:extLst>
          </p:cNvPr>
          <p:cNvSpPr txBox="1"/>
          <p:nvPr/>
        </p:nvSpPr>
        <p:spPr>
          <a:xfrm>
            <a:off x="5085995" y="721959"/>
            <a:ext cx="277443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</a:t>
            </a:r>
            <a:r>
              <a:rPr lang="fr-FR" dirty="0" err="1"/>
              <a:t>personnas</a:t>
            </a:r>
            <a:r>
              <a:rPr lang="fr-FR" dirty="0"/>
              <a:t> :</a:t>
            </a:r>
          </a:p>
          <a:p>
            <a:endParaRPr lang="fr-FR" sz="700" dirty="0"/>
          </a:p>
          <a:p>
            <a:pPr marL="285750" indent="-285750">
              <a:buFontTx/>
              <a:buChar char="-"/>
            </a:pPr>
            <a:r>
              <a:rPr lang="fr-FR" dirty="0"/>
              <a:t>Pilotes</a:t>
            </a:r>
          </a:p>
          <a:p>
            <a:pPr marL="285750" indent="-285750">
              <a:buFontTx/>
              <a:buChar char="-"/>
            </a:pPr>
            <a:r>
              <a:rPr lang="fr-FR" dirty="0"/>
              <a:t>Hôtesses</a:t>
            </a:r>
          </a:p>
          <a:p>
            <a:pPr marL="285750" indent="-285750">
              <a:buFontTx/>
              <a:buChar char="-"/>
            </a:pPr>
            <a:r>
              <a:rPr lang="fr-FR" dirty="0"/>
              <a:t>Cuisiniers</a:t>
            </a:r>
          </a:p>
          <a:p>
            <a:pPr marL="285750" indent="-285750">
              <a:buFontTx/>
              <a:buChar char="-"/>
            </a:pPr>
            <a:r>
              <a:rPr lang="fr-FR" dirty="0"/>
              <a:t>Maitresses</a:t>
            </a:r>
          </a:p>
          <a:p>
            <a:pPr marL="285750" indent="-285750">
              <a:buFontTx/>
              <a:buChar char="-"/>
            </a:pPr>
            <a:r>
              <a:rPr lang="fr-FR" dirty="0"/>
              <a:t>Agents de surface</a:t>
            </a:r>
          </a:p>
          <a:p>
            <a:pPr marL="285750" indent="-285750">
              <a:buFontTx/>
              <a:buChar char="-"/>
            </a:pPr>
            <a:r>
              <a:rPr lang="fr-FR" dirty="0"/>
              <a:t>Mécaniciens</a:t>
            </a:r>
          </a:p>
          <a:p>
            <a:pPr marL="285750" indent="-285750">
              <a:buFontTx/>
              <a:buChar char="-"/>
            </a:pPr>
            <a:r>
              <a:rPr lang="fr-FR" dirty="0"/>
              <a:t>Chasseurs</a:t>
            </a:r>
          </a:p>
          <a:p>
            <a:pPr marL="285750" indent="-285750">
              <a:buFontTx/>
              <a:buChar char="-"/>
            </a:pPr>
            <a:r>
              <a:rPr lang="fr-FR" dirty="0"/>
              <a:t>Animaux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AD485AF-176F-4923-A90C-F5BF4B5BE2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3582">
            <a:off x="8920440" y="5490462"/>
            <a:ext cx="1151802" cy="1151802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201DF5F-829D-4AAE-9FEF-720F75E54B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6056">
            <a:off x="9730061" y="319965"/>
            <a:ext cx="839307" cy="83930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3E3AF442-29CC-4230-9127-DC14ABE8EB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2023">
            <a:off x="10246116" y="1254250"/>
            <a:ext cx="1514017" cy="151401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7955F50-9D26-493A-90F2-A15A4FBF17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80425">
            <a:off x="3282979" y="5100820"/>
            <a:ext cx="1350877" cy="135087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36C7039-DDF2-4756-B92A-FA75F53958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8139">
            <a:off x="3051315" y="347873"/>
            <a:ext cx="1493751" cy="149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4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4E79530-7EC6-4804-BB3D-3CF491A813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360" t="9566" r="20467" b="7719"/>
          <a:stretch/>
        </p:blipFill>
        <p:spPr>
          <a:xfrm>
            <a:off x="9849678" y="3582781"/>
            <a:ext cx="2246244" cy="3139912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779800-B631-4841-B612-6179BECF2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5617" y="2277456"/>
            <a:ext cx="2617786" cy="565150"/>
          </a:xfrm>
        </p:spPr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B6403F-16E5-44C3-9169-B1E86CCC9863}"/>
              </a:ext>
            </a:extLst>
          </p:cNvPr>
          <p:cNvSpPr txBox="1"/>
          <p:nvPr/>
        </p:nvSpPr>
        <p:spPr>
          <a:xfrm>
            <a:off x="4650094" y="1720866"/>
            <a:ext cx="71277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L’humanité est à la dérive, la terre se meurt.</a:t>
            </a:r>
          </a:p>
          <a:p>
            <a:endParaRPr lang="fr-FR" dirty="0"/>
          </a:p>
          <a:p>
            <a:r>
              <a:rPr lang="fr-FR" dirty="0"/>
              <a:t>Lors d’une expédition, de valeureux spationautes ont trouvé une carte au trésor, leur graal : rejoindre la nouvelle planète qui saura héberger l’humanité et ainsi sauver la race humaine !</a:t>
            </a:r>
          </a:p>
          <a:p>
            <a:endParaRPr lang="fr-FR" dirty="0"/>
          </a:p>
          <a:p>
            <a:r>
              <a:rPr lang="fr-FR" dirty="0"/>
              <a:t>À notre tour : aidons à préparer cette périlleuse mission.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6D87EE2-B223-4AD5-A068-742AF5FFDC28}"/>
              </a:ext>
            </a:extLst>
          </p:cNvPr>
          <p:cNvSpPr txBox="1"/>
          <p:nvPr/>
        </p:nvSpPr>
        <p:spPr>
          <a:xfrm>
            <a:off x="2774046" y="287706"/>
            <a:ext cx="8671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Et si avant de démarrer on prenait le temps de se donner une cible ?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C875C8E-80DD-45E6-B090-CAF7F38CEF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3403" y="3971696"/>
            <a:ext cx="5944014" cy="27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32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779800-B631-4841-B612-6179BECF2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En tant que voyageur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B6403F-16E5-44C3-9169-B1E86CCC9863}"/>
              </a:ext>
            </a:extLst>
          </p:cNvPr>
          <p:cNvSpPr txBox="1"/>
          <p:nvPr/>
        </p:nvSpPr>
        <p:spPr>
          <a:xfrm>
            <a:off x="4385569" y="261186"/>
            <a:ext cx="7128769" cy="213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Les phases à spécifier :</a:t>
            </a:r>
          </a:p>
          <a:p>
            <a:endParaRPr lang="en-US" sz="700" u="sng" dirty="0"/>
          </a:p>
          <a:p>
            <a:pPr marL="285750" indent="-285750">
              <a:buFont typeface="Calibri" panose="020F0502020204030204" pitchFamily="34" charset="0"/>
              <a:buChar char="‐"/>
            </a:pPr>
            <a:r>
              <a:rPr lang="fr-FR" dirty="0"/>
              <a:t>Préparation du voyage : </a:t>
            </a:r>
            <a:r>
              <a:rPr lang="fr-FR" sz="1600" dirty="0"/>
              <a:t>du réveil à l’arrivée au </a:t>
            </a:r>
            <a:r>
              <a:rPr lang="fr-FR" sz="1600" dirty="0" err="1"/>
              <a:t>spatio</a:t>
            </a:r>
            <a:r>
              <a:rPr lang="fr-FR" sz="1600" dirty="0"/>
              <a:t>-port</a:t>
            </a:r>
            <a:endParaRPr lang="fr-FR" dirty="0"/>
          </a:p>
          <a:p>
            <a:pPr marL="285750" indent="-285750">
              <a:buFont typeface="Calibri" panose="020F0502020204030204" pitchFamily="34" charset="0"/>
              <a:buChar char="‐"/>
            </a:pPr>
            <a:r>
              <a:rPr lang="fr-FR" dirty="0"/>
              <a:t>Embarquement : </a:t>
            </a:r>
            <a:r>
              <a:rPr lang="fr-FR" sz="1600" dirty="0"/>
              <a:t>de l’arrivée au </a:t>
            </a:r>
            <a:r>
              <a:rPr lang="fr-FR" sz="1600" dirty="0" err="1"/>
              <a:t>spatio</a:t>
            </a:r>
            <a:r>
              <a:rPr lang="fr-FR" sz="1600" dirty="0"/>
              <a:t>-port à l’installation dans son siège</a:t>
            </a:r>
          </a:p>
          <a:p>
            <a:pPr marL="285750" indent="-285750">
              <a:buFont typeface="Calibri" panose="020F0502020204030204" pitchFamily="34" charset="0"/>
              <a:buChar char="‐"/>
            </a:pPr>
            <a:r>
              <a:rPr lang="fr-FR" dirty="0"/>
              <a:t>Voyage : </a:t>
            </a:r>
            <a:r>
              <a:rPr lang="fr-FR" sz="1600" dirty="0"/>
              <a:t>de l’installation dans son siège à l’atterrissage</a:t>
            </a:r>
          </a:p>
          <a:p>
            <a:pPr marL="285750" indent="-285750">
              <a:buFont typeface="Calibri" panose="020F0502020204030204" pitchFamily="34" charset="0"/>
              <a:buChar char="‐"/>
            </a:pPr>
            <a:r>
              <a:rPr lang="fr-FR" dirty="0"/>
              <a:t>Débarquement : </a:t>
            </a:r>
            <a:r>
              <a:rPr lang="fr-FR" sz="1600" dirty="0"/>
              <a:t>de l’atterrissage à l’arrivée dans votre nouveau logement</a:t>
            </a:r>
          </a:p>
          <a:p>
            <a:pPr marL="285750" indent="-285750">
              <a:buFont typeface="Calibri" panose="020F0502020204030204" pitchFamily="34" charset="0"/>
              <a:buChar char="‐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308588-2C58-4F84-A4C8-2C3FD040E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697" y="2188005"/>
            <a:ext cx="7610061" cy="428066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40E931F1-8732-4622-9EDC-E5C202C38BA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C"/>
              </a:clrFrom>
              <a:clrTo>
                <a:srgbClr val="FEFE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81121" y="5387008"/>
            <a:ext cx="1104563" cy="13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779800-B631-4841-B612-6179BECF2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5926" y="2277456"/>
            <a:ext cx="2747477" cy="565150"/>
          </a:xfrm>
        </p:spPr>
        <p:txBody>
          <a:bodyPr/>
          <a:lstStyle/>
          <a:p>
            <a:r>
              <a:rPr lang="fr-FR" dirty="0"/>
              <a:t>1) Identifier les taches et sous taches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BEB9E58-943A-486A-A019-8AC48FF210A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274" y="3914720"/>
            <a:ext cx="4021623" cy="259598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AA7340F-2D82-47E5-BE35-D2C66B7F675B}"/>
              </a:ext>
            </a:extLst>
          </p:cNvPr>
          <p:cNvSpPr txBox="1"/>
          <p:nvPr/>
        </p:nvSpPr>
        <p:spPr>
          <a:xfrm>
            <a:off x="2992707" y="446731"/>
            <a:ext cx="8671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1) Identifier et détailler les différentes tâches et sous taches de chacune des phases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41090A6C-B703-4965-8E19-078B12FA33D1}"/>
              </a:ext>
            </a:extLst>
          </p:cNvPr>
          <p:cNvSpPr/>
          <p:nvPr/>
        </p:nvSpPr>
        <p:spPr>
          <a:xfrm>
            <a:off x="7154087" y="1944544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Travailler</a:t>
            </a:r>
            <a:endParaRPr lang="en-US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3E0D3DA-7839-4FF6-9EC9-20FB83C94DD6}"/>
              </a:ext>
            </a:extLst>
          </p:cNvPr>
          <p:cNvSpPr/>
          <p:nvPr/>
        </p:nvSpPr>
        <p:spPr>
          <a:xfrm>
            <a:off x="6580514" y="2763176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Réaliser un rapport</a:t>
            </a:r>
            <a:endParaRPr lang="en-US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5088638-2D9B-45E0-A47E-FF086D1882AC}"/>
              </a:ext>
            </a:extLst>
          </p:cNvPr>
          <p:cNvSpPr/>
          <p:nvPr/>
        </p:nvSpPr>
        <p:spPr>
          <a:xfrm>
            <a:off x="5243744" y="2176782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Badger</a:t>
            </a:r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F2B68FC3-399B-4445-9D8C-D94195E0FDC5}"/>
              </a:ext>
            </a:extLst>
          </p:cNvPr>
          <p:cNvSpPr/>
          <p:nvPr/>
        </p:nvSpPr>
        <p:spPr>
          <a:xfrm>
            <a:off x="9064430" y="2188679"/>
            <a:ext cx="1704512" cy="8433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entretien avec son chef</a:t>
            </a:r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808913B-CB3D-40F3-B89D-C6463E9E1E18}"/>
              </a:ext>
            </a:extLst>
          </p:cNvPr>
          <p:cNvSpPr/>
          <p:nvPr/>
        </p:nvSpPr>
        <p:spPr>
          <a:xfrm>
            <a:off x="8006343" y="3096088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CR</a:t>
            </a:r>
            <a:endParaRPr lang="en-US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F0AA0F3-6A1D-453D-8B2C-400B5B9E20E8}"/>
              </a:ext>
            </a:extLst>
          </p:cNvPr>
          <p:cNvSpPr txBox="1"/>
          <p:nvPr/>
        </p:nvSpPr>
        <p:spPr>
          <a:xfrm>
            <a:off x="301841" y="4247618"/>
            <a:ext cx="3031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2) Organisation dans le temps</a:t>
            </a:r>
          </a:p>
          <a:p>
            <a:r>
              <a:rPr lang="fr-FR" dirty="0"/>
              <a:t>3) Taches alternatives</a:t>
            </a:r>
          </a:p>
          <a:p>
            <a:r>
              <a:rPr lang="fr-FR" dirty="0"/>
              <a:t>4) Activités</a:t>
            </a:r>
          </a:p>
          <a:p>
            <a:r>
              <a:rPr lang="fr-FR" dirty="0"/>
              <a:t>5) Résultats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17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10D34A1-CBF2-4E6B-A403-C01E2A158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97120"/>
            <a:ext cx="3647768" cy="565150"/>
          </a:xfrm>
        </p:spPr>
        <p:txBody>
          <a:bodyPr/>
          <a:lstStyle/>
          <a:p>
            <a:r>
              <a:rPr lang="fr-FR" dirty="0"/>
              <a:t>2) Organiser le workflow dans le temps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C62CEB-25B3-4D41-BC2B-4C0C8EFCC511}"/>
              </a:ext>
            </a:extLst>
          </p:cNvPr>
          <p:cNvSpPr txBox="1"/>
          <p:nvPr/>
        </p:nvSpPr>
        <p:spPr>
          <a:xfrm>
            <a:off x="3317111" y="366276"/>
            <a:ext cx="86710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2) Ordonnancer collectivement les tâches pour définir le workflow de chacune des phases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1A155B-2C70-4E4B-8A24-FCD8BF8F0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125" y="1443494"/>
            <a:ext cx="4696319" cy="2397564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04E411-9B62-4598-B8C4-464E128BCA4D}"/>
              </a:ext>
            </a:extLst>
          </p:cNvPr>
          <p:cNvSpPr txBox="1"/>
          <p:nvPr/>
        </p:nvSpPr>
        <p:spPr>
          <a:xfrm>
            <a:off x="301841" y="4247618"/>
            <a:ext cx="3031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3) Taches alternatives</a:t>
            </a:r>
          </a:p>
          <a:p>
            <a:r>
              <a:rPr lang="fr-FR" dirty="0"/>
              <a:t>4) Activités</a:t>
            </a:r>
          </a:p>
          <a:p>
            <a:r>
              <a:rPr lang="fr-FR" dirty="0"/>
              <a:t>5) Résultats </a:t>
            </a:r>
            <a:endParaRPr lang="en-US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27CC546-1B05-4CE4-B909-44D07E2E4E1D}"/>
              </a:ext>
            </a:extLst>
          </p:cNvPr>
          <p:cNvSpPr txBox="1"/>
          <p:nvPr/>
        </p:nvSpPr>
        <p:spPr>
          <a:xfrm>
            <a:off x="202891" y="1488706"/>
            <a:ext cx="303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Taches et sous taches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A879059-0D8E-4A0A-A83E-E033713F7A83}"/>
              </a:ext>
            </a:extLst>
          </p:cNvPr>
          <p:cNvSpPr/>
          <p:nvPr/>
        </p:nvSpPr>
        <p:spPr>
          <a:xfrm>
            <a:off x="6478666" y="4416263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Travailler</a:t>
            </a:r>
            <a:endParaRPr lang="en-US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DEDF871-CF36-4401-BA56-AB65428DFFFB}"/>
              </a:ext>
            </a:extLst>
          </p:cNvPr>
          <p:cNvSpPr/>
          <p:nvPr/>
        </p:nvSpPr>
        <p:spPr>
          <a:xfrm>
            <a:off x="6478666" y="5225407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Réaliser un rapport</a:t>
            </a:r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F55F8B1-D25C-4863-8713-EDA4EE850E20}"/>
              </a:ext>
            </a:extLst>
          </p:cNvPr>
          <p:cNvSpPr/>
          <p:nvPr/>
        </p:nvSpPr>
        <p:spPr>
          <a:xfrm>
            <a:off x="4563280" y="5239105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Badger</a:t>
            </a:r>
            <a:endParaRPr lang="en-US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14835EE-7B4F-4651-A388-67AACCE562BE}"/>
              </a:ext>
            </a:extLst>
          </p:cNvPr>
          <p:cNvSpPr/>
          <p:nvPr/>
        </p:nvSpPr>
        <p:spPr>
          <a:xfrm>
            <a:off x="6478666" y="6026224"/>
            <a:ext cx="2212488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entretien avec son chef</a:t>
            </a:r>
            <a:endParaRPr lang="en-US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723C0AE-8CA4-418C-AB17-04E9F87A1D57}"/>
              </a:ext>
            </a:extLst>
          </p:cNvPr>
          <p:cNvSpPr/>
          <p:nvPr/>
        </p:nvSpPr>
        <p:spPr>
          <a:xfrm>
            <a:off x="8394052" y="5225407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CR</a:t>
            </a:r>
            <a:endParaRPr lang="en-US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F0C7BFA-D1B4-4FE0-A29C-685AD458B0F9}"/>
              </a:ext>
            </a:extLst>
          </p:cNvPr>
          <p:cNvCxnSpPr>
            <a:cxnSpLocks/>
          </p:cNvCxnSpPr>
          <p:nvPr/>
        </p:nvCxnSpPr>
        <p:spPr>
          <a:xfrm>
            <a:off x="4223657" y="4369934"/>
            <a:ext cx="73846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ZoneTexte 17">
            <a:extLst>
              <a:ext uri="{FF2B5EF4-FFF2-40B4-BE49-F238E27FC236}">
                <a16:creationId xmlns:a16="http://schemas.microsoft.com/office/drawing/2014/main" id="{913217A6-2FB5-4B7B-9724-6B50B1269B36}"/>
              </a:ext>
            </a:extLst>
          </p:cNvPr>
          <p:cNvSpPr txBox="1"/>
          <p:nvPr/>
        </p:nvSpPr>
        <p:spPr>
          <a:xfrm>
            <a:off x="9840690" y="4348566"/>
            <a:ext cx="197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Flot de narration</a:t>
            </a:r>
          </a:p>
        </p:txBody>
      </p:sp>
    </p:spTree>
    <p:extLst>
      <p:ext uri="{BB962C8B-B14F-4D97-AF65-F5344CB8AC3E}">
        <p14:creationId xmlns:p14="http://schemas.microsoft.com/office/powerpoint/2010/main" val="218445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4092ED3F-F1CC-4BD3-98E0-21779E164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666" y="475127"/>
            <a:ext cx="2516777" cy="2516777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10D34A1-CBF2-4E6B-A403-C01E2A158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297120"/>
            <a:ext cx="3647768" cy="565150"/>
          </a:xfrm>
        </p:spPr>
        <p:txBody>
          <a:bodyPr/>
          <a:lstStyle/>
          <a:p>
            <a:r>
              <a:rPr lang="fr-FR" dirty="0"/>
              <a:t>3) Identifier les tâches alternatives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C62CEB-25B3-4D41-BC2B-4C0C8EFCC511}"/>
              </a:ext>
            </a:extLst>
          </p:cNvPr>
          <p:cNvSpPr txBox="1"/>
          <p:nvPr/>
        </p:nvSpPr>
        <p:spPr>
          <a:xfrm>
            <a:off x="3410150" y="326997"/>
            <a:ext cx="86710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3) Identifier les tâches/cheminements alternatifs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7D6645C3-CFE4-4FAE-B9D9-F5975DB3B5D8}"/>
              </a:ext>
            </a:extLst>
          </p:cNvPr>
          <p:cNvSpPr/>
          <p:nvPr/>
        </p:nvSpPr>
        <p:spPr>
          <a:xfrm>
            <a:off x="8618501" y="1354070"/>
            <a:ext cx="1480063" cy="58477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J’ai tout terminé</a:t>
            </a:r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3EE19A2-8C8B-4184-8769-3C5DBFCF93CA}"/>
              </a:ext>
            </a:extLst>
          </p:cNvPr>
          <p:cNvSpPr/>
          <p:nvPr/>
        </p:nvSpPr>
        <p:spPr>
          <a:xfrm>
            <a:off x="5310285" y="2436196"/>
            <a:ext cx="1571429" cy="64633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J’ai un nouveau chef</a:t>
            </a:r>
            <a:endParaRPr lang="en-US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BAECF64D-2ECD-47FB-90A5-7DD7515DD040}"/>
              </a:ext>
            </a:extLst>
          </p:cNvPr>
          <p:cNvSpPr/>
          <p:nvPr/>
        </p:nvSpPr>
        <p:spPr>
          <a:xfrm>
            <a:off x="8506276" y="2579695"/>
            <a:ext cx="1480063" cy="59345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Mon PC est en panne</a:t>
            </a:r>
            <a:endParaRPr lang="en-US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9B95623-2660-45B0-ACA9-704FCE9A69E9}"/>
              </a:ext>
            </a:extLst>
          </p:cNvPr>
          <p:cNvSpPr txBox="1"/>
          <p:nvPr/>
        </p:nvSpPr>
        <p:spPr>
          <a:xfrm>
            <a:off x="202891" y="1488706"/>
            <a:ext cx="303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Taches et sous taches</a:t>
            </a:r>
          </a:p>
          <a:p>
            <a:r>
              <a:rPr lang="fr-FR" dirty="0"/>
              <a:t>2) Organisation dans le temps </a:t>
            </a:r>
            <a:endParaRPr lang="en-US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3E25BCD-D57A-46C4-8E18-351F3C3C0A8D}"/>
              </a:ext>
            </a:extLst>
          </p:cNvPr>
          <p:cNvSpPr txBox="1"/>
          <p:nvPr/>
        </p:nvSpPr>
        <p:spPr>
          <a:xfrm>
            <a:off x="301841" y="4247618"/>
            <a:ext cx="303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4) Activités</a:t>
            </a:r>
          </a:p>
          <a:p>
            <a:r>
              <a:rPr lang="fr-FR" dirty="0"/>
              <a:t>5) Résultats </a:t>
            </a:r>
            <a:endParaRPr lang="en-US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C511582A-2EFE-467F-9A17-7AB7CD77A22C}"/>
              </a:ext>
            </a:extLst>
          </p:cNvPr>
          <p:cNvSpPr/>
          <p:nvPr/>
        </p:nvSpPr>
        <p:spPr>
          <a:xfrm>
            <a:off x="6478666" y="4214768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Travailler</a:t>
            </a:r>
            <a:endParaRPr lang="en-US" dirty="0"/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A24E5095-2ED7-4529-879A-3B56EBAB41D3}"/>
              </a:ext>
            </a:extLst>
          </p:cNvPr>
          <p:cNvSpPr/>
          <p:nvPr/>
        </p:nvSpPr>
        <p:spPr>
          <a:xfrm>
            <a:off x="6478666" y="4933807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Réaliser un rapport</a:t>
            </a:r>
            <a:endParaRPr lang="en-US" dirty="0"/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C62DF2CC-3840-4397-974E-CB6C7BA4791A}"/>
              </a:ext>
            </a:extLst>
          </p:cNvPr>
          <p:cNvSpPr/>
          <p:nvPr/>
        </p:nvSpPr>
        <p:spPr>
          <a:xfrm>
            <a:off x="4563280" y="4895587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Badger</a:t>
            </a:r>
            <a:endParaRPr lang="en-US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4445B04D-3E54-444F-AFB6-E70B4FF939F2}"/>
              </a:ext>
            </a:extLst>
          </p:cNvPr>
          <p:cNvSpPr/>
          <p:nvPr/>
        </p:nvSpPr>
        <p:spPr>
          <a:xfrm>
            <a:off x="6493204" y="5739863"/>
            <a:ext cx="2212488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entretien avec son chef</a:t>
            </a:r>
            <a:endParaRPr lang="en-US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94708378-2776-43EC-88D0-7280E5A4BBB3}"/>
              </a:ext>
            </a:extLst>
          </p:cNvPr>
          <p:cNvSpPr/>
          <p:nvPr/>
        </p:nvSpPr>
        <p:spPr>
          <a:xfrm>
            <a:off x="8281827" y="4912092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CR</a:t>
            </a:r>
            <a:endParaRPr lang="en-US" dirty="0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926D713-9253-470F-9E2E-E8DD3068D8EA}"/>
              </a:ext>
            </a:extLst>
          </p:cNvPr>
          <p:cNvCxnSpPr>
            <a:cxnSpLocks/>
          </p:cNvCxnSpPr>
          <p:nvPr/>
        </p:nvCxnSpPr>
        <p:spPr>
          <a:xfrm>
            <a:off x="4153989" y="4084320"/>
            <a:ext cx="73846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2E49DB9E-E2FE-473F-B68D-80F18A8211E2}"/>
              </a:ext>
            </a:extLst>
          </p:cNvPr>
          <p:cNvSpPr txBox="1"/>
          <p:nvPr/>
        </p:nvSpPr>
        <p:spPr>
          <a:xfrm>
            <a:off x="9771022" y="4062952"/>
            <a:ext cx="197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Flot de narration</a:t>
            </a: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A72805F4-9A7D-4F4E-9F98-2356CF8E8F18}"/>
              </a:ext>
            </a:extLst>
          </p:cNvPr>
          <p:cNvCxnSpPr>
            <a:cxnSpLocks/>
          </p:cNvCxnSpPr>
          <p:nvPr/>
        </p:nvCxnSpPr>
        <p:spPr>
          <a:xfrm>
            <a:off x="4057071" y="4117937"/>
            <a:ext cx="0" cy="260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BF605B33-2AD0-4132-BEAE-9EA5B71A43E6}"/>
              </a:ext>
            </a:extLst>
          </p:cNvPr>
          <p:cNvSpPr/>
          <p:nvPr/>
        </p:nvSpPr>
        <p:spPr>
          <a:xfrm>
            <a:off x="4563280" y="5634773"/>
            <a:ext cx="1704512" cy="6658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Chercher mon badge</a:t>
            </a:r>
            <a:endParaRPr lang="en-US" dirty="0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067D03D3-0488-449B-B1EE-E83C79FAAA17}"/>
              </a:ext>
            </a:extLst>
          </p:cNvPr>
          <p:cNvSpPr/>
          <p:nvPr/>
        </p:nvSpPr>
        <p:spPr>
          <a:xfrm>
            <a:off x="10041220" y="4912092"/>
            <a:ext cx="1704512" cy="6658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Appeler la Hotline</a:t>
            </a:r>
            <a:endParaRPr lang="en-US" dirty="0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609DCCCA-406B-46A5-81D0-1311C27AE6F8}"/>
              </a:ext>
            </a:extLst>
          </p:cNvPr>
          <p:cNvSpPr/>
          <p:nvPr/>
        </p:nvSpPr>
        <p:spPr>
          <a:xfrm>
            <a:off x="10041220" y="5679876"/>
            <a:ext cx="1704512" cy="66582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Attendre 1h au téléphone</a:t>
            </a:r>
            <a:endParaRPr lang="en-US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8E67DC77-E155-4E29-87D0-1A288448369A}"/>
              </a:ext>
            </a:extLst>
          </p:cNvPr>
          <p:cNvSpPr txBox="1"/>
          <p:nvPr/>
        </p:nvSpPr>
        <p:spPr>
          <a:xfrm rot="16200000">
            <a:off x="2670070" y="5415144"/>
            <a:ext cx="197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Détails, alternatives…</a:t>
            </a:r>
          </a:p>
        </p:txBody>
      </p:sp>
    </p:spTree>
    <p:extLst>
      <p:ext uri="{BB962C8B-B14F-4D97-AF65-F5344CB8AC3E}">
        <p14:creationId xmlns:p14="http://schemas.microsoft.com/office/powerpoint/2010/main" val="131041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10D34A1-CBF2-4E6B-A403-C01E2A158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28800"/>
            <a:ext cx="3647768" cy="565150"/>
          </a:xfrm>
        </p:spPr>
        <p:txBody>
          <a:bodyPr/>
          <a:lstStyle/>
          <a:p>
            <a:r>
              <a:rPr lang="fr-FR" dirty="0"/>
              <a:t>4) Activités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C62CEB-25B3-4D41-BC2B-4C0C8EFCC511}"/>
              </a:ext>
            </a:extLst>
          </p:cNvPr>
          <p:cNvSpPr txBox="1"/>
          <p:nvPr/>
        </p:nvSpPr>
        <p:spPr>
          <a:xfrm>
            <a:off x="3140765" y="659966"/>
            <a:ext cx="8542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4) Identifier les activités principales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5B8D46C-8857-45D0-9369-2DAF4AECC92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4F5F4"/>
              </a:clrFrom>
              <a:clrTo>
                <a:srgbClr val="F4F5F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1633" y="1089084"/>
            <a:ext cx="3829324" cy="229187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56E8BC5-7EEF-4D61-B69C-DDC7FEF61966}"/>
              </a:ext>
            </a:extLst>
          </p:cNvPr>
          <p:cNvSpPr txBox="1"/>
          <p:nvPr/>
        </p:nvSpPr>
        <p:spPr>
          <a:xfrm>
            <a:off x="202891" y="1488706"/>
            <a:ext cx="30315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Taches et sous taches</a:t>
            </a:r>
          </a:p>
          <a:p>
            <a:r>
              <a:rPr lang="fr-FR" dirty="0"/>
              <a:t>2) Organisation dans le temps</a:t>
            </a:r>
          </a:p>
          <a:p>
            <a:r>
              <a:rPr lang="fr-FR" dirty="0"/>
              <a:t>3) Taches alternatives </a:t>
            </a:r>
            <a:endParaRPr lang="en-US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2C65A90-A162-483B-8B86-96786F47AC0D}"/>
              </a:ext>
            </a:extLst>
          </p:cNvPr>
          <p:cNvSpPr txBox="1"/>
          <p:nvPr/>
        </p:nvSpPr>
        <p:spPr>
          <a:xfrm>
            <a:off x="301841" y="4247618"/>
            <a:ext cx="303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5) Résultats </a:t>
            </a:r>
            <a:endParaRPr lang="en-US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74ADD0D-2A62-4822-9542-11565EECC34E}"/>
              </a:ext>
            </a:extLst>
          </p:cNvPr>
          <p:cNvSpPr/>
          <p:nvPr/>
        </p:nvSpPr>
        <p:spPr>
          <a:xfrm>
            <a:off x="6758799" y="4187085"/>
            <a:ext cx="1306786" cy="4483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Travailler</a:t>
            </a:r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5F17146-5653-4314-ACFC-3A4D150D3E21}"/>
              </a:ext>
            </a:extLst>
          </p:cNvPr>
          <p:cNvSpPr/>
          <p:nvPr/>
        </p:nvSpPr>
        <p:spPr>
          <a:xfrm>
            <a:off x="6756556" y="4711373"/>
            <a:ext cx="1448790" cy="563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Réaliser un rapport</a:t>
            </a:r>
            <a:endParaRPr lang="en-US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74B2F2C-64E0-4C26-A7D7-2160C3FDCD6A}"/>
              </a:ext>
            </a:extLst>
          </p:cNvPr>
          <p:cNvSpPr/>
          <p:nvPr/>
        </p:nvSpPr>
        <p:spPr>
          <a:xfrm>
            <a:off x="4664537" y="4221134"/>
            <a:ext cx="1368350" cy="5017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Badger</a:t>
            </a:r>
            <a:endParaRPr lang="en-US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4DDF16E-3854-4A92-A342-2782EF6D2ACB}"/>
              </a:ext>
            </a:extLst>
          </p:cNvPr>
          <p:cNvSpPr/>
          <p:nvPr/>
        </p:nvSpPr>
        <p:spPr>
          <a:xfrm>
            <a:off x="6734379" y="5361411"/>
            <a:ext cx="1919273" cy="6513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entretien avec son chef</a:t>
            </a:r>
            <a:endParaRPr lang="en-US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0403184-B610-4222-89E5-2D4F08156524}"/>
              </a:ext>
            </a:extLst>
          </p:cNvPr>
          <p:cNvSpPr/>
          <p:nvPr/>
        </p:nvSpPr>
        <p:spPr>
          <a:xfrm>
            <a:off x="8281827" y="4750954"/>
            <a:ext cx="1311087" cy="4398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un CR</a:t>
            </a:r>
            <a:endParaRPr lang="en-US" dirty="0"/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C2B050F-9E73-42F2-860B-D2D9D89BA891}"/>
              </a:ext>
            </a:extLst>
          </p:cNvPr>
          <p:cNvCxnSpPr>
            <a:cxnSpLocks/>
          </p:cNvCxnSpPr>
          <p:nvPr/>
        </p:nvCxnSpPr>
        <p:spPr>
          <a:xfrm>
            <a:off x="4153989" y="4084320"/>
            <a:ext cx="738461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D789104F-6ECD-4158-8314-F537AF96BDEB}"/>
              </a:ext>
            </a:extLst>
          </p:cNvPr>
          <p:cNvSpPr txBox="1"/>
          <p:nvPr/>
        </p:nvSpPr>
        <p:spPr>
          <a:xfrm>
            <a:off x="9771022" y="4062952"/>
            <a:ext cx="197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Flot de narration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96AE395B-EBBE-45B7-9CFB-25971D15793A}"/>
              </a:ext>
            </a:extLst>
          </p:cNvPr>
          <p:cNvCxnSpPr>
            <a:cxnSpLocks/>
          </p:cNvCxnSpPr>
          <p:nvPr/>
        </p:nvCxnSpPr>
        <p:spPr>
          <a:xfrm>
            <a:off x="4057071" y="4117937"/>
            <a:ext cx="0" cy="26077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AAC7BC8-8513-4DDC-A7D1-69551E146F60}"/>
              </a:ext>
            </a:extLst>
          </p:cNvPr>
          <p:cNvSpPr/>
          <p:nvPr/>
        </p:nvSpPr>
        <p:spPr>
          <a:xfrm>
            <a:off x="4666603" y="4787681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Chercher mon badge</a:t>
            </a:r>
            <a:endParaRPr lang="en-US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B40C180D-436E-4B5E-B3A6-1D3A73273E69}"/>
              </a:ext>
            </a:extLst>
          </p:cNvPr>
          <p:cNvSpPr/>
          <p:nvPr/>
        </p:nvSpPr>
        <p:spPr>
          <a:xfrm>
            <a:off x="9875757" y="4689318"/>
            <a:ext cx="1245083" cy="563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Appeler la Hotline</a:t>
            </a:r>
            <a:endParaRPr lang="en-US" dirty="0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F2985363-8CA7-474A-B7A0-0B5B3ABD8B1D}"/>
              </a:ext>
            </a:extLst>
          </p:cNvPr>
          <p:cNvSpPr/>
          <p:nvPr/>
        </p:nvSpPr>
        <p:spPr>
          <a:xfrm>
            <a:off x="9869172" y="5346964"/>
            <a:ext cx="1704512" cy="6658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Attendre 1h au téléphone</a:t>
            </a:r>
            <a:endParaRPr lang="en-US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1CE5EF2-D2A4-43B2-9858-0F309EB88975}"/>
              </a:ext>
            </a:extLst>
          </p:cNvPr>
          <p:cNvSpPr txBox="1"/>
          <p:nvPr/>
        </p:nvSpPr>
        <p:spPr>
          <a:xfrm rot="16200000">
            <a:off x="2670070" y="5415144"/>
            <a:ext cx="1974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Détails, alternatives…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AB98048C-5BD5-41E5-8F6F-C3C1D8DAAAB3}"/>
              </a:ext>
            </a:extLst>
          </p:cNvPr>
          <p:cNvSpPr/>
          <p:nvPr/>
        </p:nvSpPr>
        <p:spPr>
          <a:xfrm>
            <a:off x="4738547" y="3552386"/>
            <a:ext cx="1193086" cy="4335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Arriver</a:t>
            </a:r>
            <a:endParaRPr lang="en-US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2B38BC76-4256-4DD1-8555-F1DD0E72C481}"/>
              </a:ext>
            </a:extLst>
          </p:cNvPr>
          <p:cNvSpPr/>
          <p:nvPr/>
        </p:nvSpPr>
        <p:spPr>
          <a:xfrm>
            <a:off x="6734379" y="3552385"/>
            <a:ext cx="1547448" cy="4335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Assister à des réunions</a:t>
            </a:r>
            <a:endParaRPr lang="en-US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38C7A720-F51D-4A46-B0A9-6C82082CBA3F}"/>
              </a:ext>
            </a:extLst>
          </p:cNvPr>
          <p:cNvSpPr/>
          <p:nvPr/>
        </p:nvSpPr>
        <p:spPr>
          <a:xfrm>
            <a:off x="9875757" y="3543583"/>
            <a:ext cx="1367009" cy="43358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Gérer les problèmes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78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E10D34A1-CBF2-4E6B-A403-C01E2A1581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729894"/>
            <a:ext cx="3647768" cy="565150"/>
          </a:xfrm>
        </p:spPr>
        <p:txBody>
          <a:bodyPr/>
          <a:lstStyle/>
          <a:p>
            <a:r>
              <a:rPr lang="fr-FR" dirty="0"/>
              <a:t>5) Les résultats spécifiques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9C62CEB-25B3-4D41-BC2B-4C0C8EFCC511}"/>
              </a:ext>
            </a:extLst>
          </p:cNvPr>
          <p:cNvSpPr txBox="1"/>
          <p:nvPr/>
        </p:nvSpPr>
        <p:spPr>
          <a:xfrm>
            <a:off x="2857219" y="491001"/>
            <a:ext cx="85428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/>
              <a:t>5) Identifier les résultats spécifiques et éventuelles nouvelles sous taches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13CB579-75DC-4DBC-9042-5BFD5AD895A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00055" y="1341783"/>
            <a:ext cx="3700018" cy="54168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246C4EA-4EEF-4318-AFB1-511043BF4A8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1378" y="3850710"/>
            <a:ext cx="3996302" cy="2661537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DC81D-A4BC-4D02-8EC0-C6450752CFE5}"/>
              </a:ext>
            </a:extLst>
          </p:cNvPr>
          <p:cNvSpPr/>
          <p:nvPr/>
        </p:nvSpPr>
        <p:spPr>
          <a:xfrm>
            <a:off x="6376288" y="3905955"/>
            <a:ext cx="1704512" cy="66582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Me faire licencier</a:t>
            </a:r>
            <a:endParaRPr lang="en-US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03A0CE8-EBEE-4FAD-8706-D2FB6B72B36E}"/>
              </a:ext>
            </a:extLst>
          </p:cNvPr>
          <p:cNvSpPr/>
          <p:nvPr/>
        </p:nvSpPr>
        <p:spPr>
          <a:xfrm>
            <a:off x="6376288" y="2901559"/>
            <a:ext cx="1704512" cy="66582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le strict nécessaire</a:t>
            </a:r>
            <a:endParaRPr lang="en-US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31EB773-BC56-4B79-8C14-9F7CE2ED15FA}"/>
              </a:ext>
            </a:extLst>
          </p:cNvPr>
          <p:cNvSpPr/>
          <p:nvPr/>
        </p:nvSpPr>
        <p:spPr>
          <a:xfrm>
            <a:off x="6376288" y="1964208"/>
            <a:ext cx="1704512" cy="665824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Faire rêver mon chef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6026B67-76A1-4424-96E4-089A324BD032}"/>
              </a:ext>
            </a:extLst>
          </p:cNvPr>
          <p:cNvSpPr txBox="1"/>
          <p:nvPr/>
        </p:nvSpPr>
        <p:spPr>
          <a:xfrm>
            <a:off x="202891" y="1488706"/>
            <a:ext cx="3031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1) Taches et sous taches</a:t>
            </a:r>
          </a:p>
          <a:p>
            <a:r>
              <a:rPr lang="fr-FR" dirty="0"/>
              <a:t>2) Organisation dans le temps</a:t>
            </a:r>
          </a:p>
          <a:p>
            <a:r>
              <a:rPr lang="fr-FR" dirty="0"/>
              <a:t>3) Taches alternatives</a:t>
            </a:r>
          </a:p>
          <a:p>
            <a:r>
              <a:rPr lang="fr-FR" dirty="0"/>
              <a:t>4) Activités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27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1EBD3D6-B14B-4B7D-946A-EC35C49F6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566" y="1808501"/>
            <a:ext cx="6580556" cy="4935417"/>
          </a:xfrm>
          <a:prstGeom prst="rect">
            <a:avLst/>
          </a:prstGeom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3779800-B631-4841-B612-6179BECF2E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Debrief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4B6403F-16E5-44C3-9169-B1E86CCC9863}"/>
              </a:ext>
            </a:extLst>
          </p:cNvPr>
          <p:cNvSpPr txBox="1"/>
          <p:nvPr/>
        </p:nvSpPr>
        <p:spPr>
          <a:xfrm>
            <a:off x="4162034" y="344272"/>
            <a:ext cx="70974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Qu’est ce que vous en avez pensé ?</a:t>
            </a:r>
          </a:p>
          <a:p>
            <a:r>
              <a:rPr lang="fr-FR" sz="2800" dirty="0"/>
              <a:t>Qu’est-ce que vous referiez différemment ?</a:t>
            </a:r>
          </a:p>
          <a:p>
            <a:r>
              <a:rPr lang="fr-FR" sz="2800" dirty="0"/>
              <a:t>Qu’est que vous amélioreriez ?</a:t>
            </a:r>
          </a:p>
        </p:txBody>
      </p:sp>
    </p:spTree>
    <p:extLst>
      <p:ext uri="{BB962C8B-B14F-4D97-AF65-F5344CB8AC3E}">
        <p14:creationId xmlns:p14="http://schemas.microsoft.com/office/powerpoint/2010/main" val="277086638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 Template KAIZEN.pptx" id="{2073B29B-D1E0-4ECA-8A5D-05D09A1A026A}" vid="{D540DEC6-57DB-46EE-8D19-99AB924402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Présentation Template KAIZEN - 2018</Template>
  <TotalTime>1848</TotalTime>
  <Words>1318</Words>
  <Application>Microsoft Office PowerPoint</Application>
  <PresentationFormat>Grand écran</PresentationFormat>
  <Paragraphs>278</Paragraphs>
  <Slides>16</Slides>
  <Notes>9</Notes>
  <HiddenSlides>2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9" baseType="lpstr">
      <vt:lpstr>Arial</vt:lpstr>
      <vt:lpstr>Calibri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Andréane VUILLAMY (KZS)</dc:creator>
  <cp:lastModifiedBy>Andréane VUILLAMY (KZS)</cp:lastModifiedBy>
  <cp:revision>54</cp:revision>
  <cp:lastPrinted>2018-11-07T17:58:28Z</cp:lastPrinted>
  <dcterms:created xsi:type="dcterms:W3CDTF">2018-11-06T08:41:38Z</dcterms:created>
  <dcterms:modified xsi:type="dcterms:W3CDTF">2018-11-14T14:33:30Z</dcterms:modified>
</cp:coreProperties>
</file>